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6" r:id="rId1"/>
  </p:sldMasterIdLst>
  <p:notesMasterIdLst>
    <p:notesMasterId r:id="rId20"/>
  </p:notesMasterIdLst>
  <p:handoutMasterIdLst>
    <p:handoutMasterId r:id="rId21"/>
  </p:handoutMasterIdLst>
  <p:sldIdLst>
    <p:sldId id="256" r:id="rId2"/>
    <p:sldId id="264" r:id="rId3"/>
    <p:sldId id="278" r:id="rId4"/>
    <p:sldId id="279" r:id="rId5"/>
    <p:sldId id="280" r:id="rId6"/>
    <p:sldId id="281" r:id="rId7"/>
    <p:sldId id="257" r:id="rId8"/>
    <p:sldId id="265" r:id="rId9"/>
    <p:sldId id="266" r:id="rId10"/>
    <p:sldId id="267" r:id="rId11"/>
    <p:sldId id="268" r:id="rId12"/>
    <p:sldId id="269" r:id="rId13"/>
    <p:sldId id="270" r:id="rId14"/>
    <p:sldId id="282" r:id="rId15"/>
    <p:sldId id="283" r:id="rId16"/>
    <p:sldId id="261" r:id="rId17"/>
    <p:sldId id="263" r:id="rId18"/>
    <p:sldId id="262" r:id="rId19"/>
  </p:sldIdLst>
  <p:sldSz cx="12192000" cy="6858000"/>
  <p:notesSz cx="67611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EF4F6115-54DF-4DDD-90A0-5B8070475066}">
          <p14:sldIdLst>
            <p14:sldId id="256"/>
          </p14:sldIdLst>
        </p14:section>
        <p14:section name="Introduction" id="{A34D4F83-7789-4A69-A1A2-30477E712871}">
          <p14:sldIdLst>
            <p14:sldId id="264"/>
            <p14:sldId id="278"/>
            <p14:sldId id="279"/>
            <p14:sldId id="280"/>
            <p14:sldId id="281"/>
            <p14:sldId id="257"/>
          </p14:sldIdLst>
        </p14:section>
        <p14:section name="Home as a place of learning" id="{43C2B540-E71B-427B-A44A-D26C9C1FAE02}">
          <p14:sldIdLst>
            <p14:sldId id="265"/>
            <p14:sldId id="266"/>
            <p14:sldId id="267"/>
            <p14:sldId id="268"/>
            <p14:sldId id="269"/>
          </p14:sldIdLst>
        </p14:section>
        <p14:section name="School as a place of learning" id="{B8C8E913-DF8B-48DC-9BAB-18EF5F333DEE}">
          <p14:sldIdLst>
            <p14:sldId id="270"/>
            <p14:sldId id="282"/>
            <p14:sldId id="283"/>
          </p14:sldIdLst>
        </p14:section>
        <p14:section name="School as an institution" id="{CAF34A27-F33B-47B0-9CF8-C35036E5E0B0}">
          <p14:sldIdLst>
            <p14:sldId id="261"/>
            <p14:sldId id="263"/>
            <p14:sldId id="2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82" d="100"/>
          <a:sy n="82" d="100"/>
        </p:scale>
        <p:origin x="72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26A925-980C-4A3C-A68C-0A4D78C2A668}" type="doc">
      <dgm:prSet loTypeId="urn:microsoft.com/office/officeart/2005/8/layout/rings+Icon" loCatId="relationship" qsTypeId="urn:microsoft.com/office/officeart/2005/8/quickstyle/simple1" qsCatId="simple" csTypeId="urn:microsoft.com/office/officeart/2005/8/colors/accent1_2" csCatId="accent1" phldr="1"/>
      <dgm:spPr/>
      <dgm:t>
        <a:bodyPr/>
        <a:lstStyle/>
        <a:p>
          <a:endParaRPr lang="en-GB"/>
        </a:p>
      </dgm:t>
    </dgm:pt>
    <dgm:pt modelId="{C4286B14-B34B-45C9-BBDE-F8E09FCD8F73}">
      <dgm:prSet/>
      <dgm:spPr/>
      <dgm:t>
        <a:bodyPr/>
        <a:lstStyle/>
        <a:p>
          <a:pPr rtl="0"/>
          <a:r>
            <a:rPr lang="en-GB" dirty="0"/>
            <a:t>School</a:t>
          </a:r>
        </a:p>
      </dgm:t>
    </dgm:pt>
    <dgm:pt modelId="{CBA05B02-7505-47A4-BCBA-576AA99C4386}" type="parTrans" cxnId="{18094008-E2E4-4175-AC6E-EA192C5F9122}">
      <dgm:prSet/>
      <dgm:spPr/>
      <dgm:t>
        <a:bodyPr/>
        <a:lstStyle/>
        <a:p>
          <a:endParaRPr lang="en-GB"/>
        </a:p>
      </dgm:t>
    </dgm:pt>
    <dgm:pt modelId="{EF19376C-25FE-4330-8B2C-B90A1EB71844}" type="sibTrans" cxnId="{18094008-E2E4-4175-AC6E-EA192C5F9122}">
      <dgm:prSet/>
      <dgm:spPr/>
      <dgm:t>
        <a:bodyPr/>
        <a:lstStyle/>
        <a:p>
          <a:endParaRPr lang="en-GB"/>
        </a:p>
      </dgm:t>
    </dgm:pt>
    <dgm:pt modelId="{F04E8ACA-9728-4F20-A71F-3FEE978056E5}">
      <dgm:prSet/>
      <dgm:spPr/>
      <dgm:t>
        <a:bodyPr/>
        <a:lstStyle/>
        <a:p>
          <a:pPr rtl="0"/>
          <a:r>
            <a:rPr lang="en-GB" dirty="0"/>
            <a:t>Students</a:t>
          </a:r>
        </a:p>
      </dgm:t>
    </dgm:pt>
    <dgm:pt modelId="{40FE6FAE-BC43-496F-81C9-CF5CC591B07E}" type="parTrans" cxnId="{D5E04EF3-4052-40A9-ACFE-6E76EF514166}">
      <dgm:prSet/>
      <dgm:spPr/>
      <dgm:t>
        <a:bodyPr/>
        <a:lstStyle/>
        <a:p>
          <a:endParaRPr lang="en-GB"/>
        </a:p>
      </dgm:t>
    </dgm:pt>
    <dgm:pt modelId="{FCAABFA1-A70E-4807-A158-5262CFDDA2FD}" type="sibTrans" cxnId="{D5E04EF3-4052-40A9-ACFE-6E76EF514166}">
      <dgm:prSet/>
      <dgm:spPr/>
      <dgm:t>
        <a:bodyPr/>
        <a:lstStyle/>
        <a:p>
          <a:endParaRPr lang="en-GB"/>
        </a:p>
      </dgm:t>
    </dgm:pt>
    <dgm:pt modelId="{6B324C3B-F333-434A-9DD9-B043CFD346F6}">
      <dgm:prSet/>
      <dgm:spPr/>
      <dgm:t>
        <a:bodyPr/>
        <a:lstStyle/>
        <a:p>
          <a:pPr rtl="0"/>
          <a:r>
            <a:rPr lang="en-GB" dirty="0"/>
            <a:t>Home</a:t>
          </a:r>
        </a:p>
      </dgm:t>
    </dgm:pt>
    <dgm:pt modelId="{86AEA43B-BA99-4BCB-B918-4E431B66C3AB}" type="parTrans" cxnId="{CF01408B-848F-4BEE-AA0F-E3B2B1100903}">
      <dgm:prSet/>
      <dgm:spPr/>
      <dgm:t>
        <a:bodyPr/>
        <a:lstStyle/>
        <a:p>
          <a:endParaRPr lang="en-GB"/>
        </a:p>
      </dgm:t>
    </dgm:pt>
    <dgm:pt modelId="{187AD164-60B1-4690-B118-8E4943834E00}" type="sibTrans" cxnId="{CF01408B-848F-4BEE-AA0F-E3B2B1100903}">
      <dgm:prSet/>
      <dgm:spPr/>
      <dgm:t>
        <a:bodyPr/>
        <a:lstStyle/>
        <a:p>
          <a:endParaRPr lang="en-GB"/>
        </a:p>
      </dgm:t>
    </dgm:pt>
    <dgm:pt modelId="{F9206C5A-BE69-4172-B11E-4C78027A48CC}" type="pres">
      <dgm:prSet presAssocID="{5C26A925-980C-4A3C-A68C-0A4D78C2A668}" presName="Name0" presStyleCnt="0">
        <dgm:presLayoutVars>
          <dgm:chMax val="7"/>
          <dgm:dir/>
          <dgm:resizeHandles val="exact"/>
        </dgm:presLayoutVars>
      </dgm:prSet>
      <dgm:spPr/>
    </dgm:pt>
    <dgm:pt modelId="{E7C8D522-C041-4914-9AC2-5F180438E585}" type="pres">
      <dgm:prSet presAssocID="{5C26A925-980C-4A3C-A68C-0A4D78C2A668}" presName="ellipse1" presStyleLbl="vennNode1" presStyleIdx="0" presStyleCnt="3" custLinFactNeighborX="16874" custLinFactNeighborY="2678">
        <dgm:presLayoutVars>
          <dgm:bulletEnabled val="1"/>
        </dgm:presLayoutVars>
      </dgm:prSet>
      <dgm:spPr/>
    </dgm:pt>
    <dgm:pt modelId="{AC3141AA-DAE0-4470-BF2A-12713623F721}" type="pres">
      <dgm:prSet presAssocID="{5C26A925-980C-4A3C-A68C-0A4D78C2A668}" presName="ellipse2" presStyleLbl="vennNode1" presStyleIdx="1" presStyleCnt="3">
        <dgm:presLayoutVars>
          <dgm:bulletEnabled val="1"/>
        </dgm:presLayoutVars>
      </dgm:prSet>
      <dgm:spPr/>
    </dgm:pt>
    <dgm:pt modelId="{616F6140-79E8-4D4A-AFAD-1A4653161C5B}" type="pres">
      <dgm:prSet presAssocID="{5C26A925-980C-4A3C-A68C-0A4D78C2A668}" presName="ellipse3" presStyleLbl="vennNode1" presStyleIdx="2" presStyleCnt="3" custLinFactNeighborX="-8477" custLinFactNeighborY="4016">
        <dgm:presLayoutVars>
          <dgm:bulletEnabled val="1"/>
        </dgm:presLayoutVars>
      </dgm:prSet>
      <dgm:spPr/>
    </dgm:pt>
  </dgm:ptLst>
  <dgm:cxnLst>
    <dgm:cxn modelId="{18094008-E2E4-4175-AC6E-EA192C5F9122}" srcId="{5C26A925-980C-4A3C-A68C-0A4D78C2A668}" destId="{C4286B14-B34B-45C9-BBDE-F8E09FCD8F73}" srcOrd="0" destOrd="0" parTransId="{CBA05B02-7505-47A4-BCBA-576AA99C4386}" sibTransId="{EF19376C-25FE-4330-8B2C-B90A1EB71844}"/>
    <dgm:cxn modelId="{14A83218-5770-4205-BD9C-776D3E93ADF7}" type="presOf" srcId="{6B324C3B-F333-434A-9DD9-B043CFD346F6}" destId="{616F6140-79E8-4D4A-AFAD-1A4653161C5B}" srcOrd="0" destOrd="0" presId="urn:microsoft.com/office/officeart/2005/8/layout/rings+Icon"/>
    <dgm:cxn modelId="{265BA12C-838C-4D85-90CF-34D7907AAF38}" type="presOf" srcId="{C4286B14-B34B-45C9-BBDE-F8E09FCD8F73}" destId="{E7C8D522-C041-4914-9AC2-5F180438E585}" srcOrd="0" destOrd="0" presId="urn:microsoft.com/office/officeart/2005/8/layout/rings+Icon"/>
    <dgm:cxn modelId="{CF01408B-848F-4BEE-AA0F-E3B2B1100903}" srcId="{5C26A925-980C-4A3C-A68C-0A4D78C2A668}" destId="{6B324C3B-F333-434A-9DD9-B043CFD346F6}" srcOrd="2" destOrd="0" parTransId="{86AEA43B-BA99-4BCB-B918-4E431B66C3AB}" sibTransId="{187AD164-60B1-4690-B118-8E4943834E00}"/>
    <dgm:cxn modelId="{ACC8A8D8-1300-4AA8-906F-2C0D34CDF314}" type="presOf" srcId="{F04E8ACA-9728-4F20-A71F-3FEE978056E5}" destId="{AC3141AA-DAE0-4470-BF2A-12713623F721}" srcOrd="0" destOrd="0" presId="urn:microsoft.com/office/officeart/2005/8/layout/rings+Icon"/>
    <dgm:cxn modelId="{DE3624E3-E3EA-41D2-8003-C194060EDD91}" type="presOf" srcId="{5C26A925-980C-4A3C-A68C-0A4D78C2A668}" destId="{F9206C5A-BE69-4172-B11E-4C78027A48CC}" srcOrd="0" destOrd="0" presId="urn:microsoft.com/office/officeart/2005/8/layout/rings+Icon"/>
    <dgm:cxn modelId="{D5E04EF3-4052-40A9-ACFE-6E76EF514166}" srcId="{5C26A925-980C-4A3C-A68C-0A4D78C2A668}" destId="{F04E8ACA-9728-4F20-A71F-3FEE978056E5}" srcOrd="1" destOrd="0" parTransId="{40FE6FAE-BC43-496F-81C9-CF5CC591B07E}" sibTransId="{FCAABFA1-A70E-4807-A158-5262CFDDA2FD}"/>
    <dgm:cxn modelId="{51B43907-474C-4261-BEDA-7E3178435570}" type="presParOf" srcId="{F9206C5A-BE69-4172-B11E-4C78027A48CC}" destId="{E7C8D522-C041-4914-9AC2-5F180438E585}" srcOrd="0" destOrd="0" presId="urn:microsoft.com/office/officeart/2005/8/layout/rings+Icon"/>
    <dgm:cxn modelId="{BB01160E-1C5A-4599-9C93-48CDF4C6E261}" type="presParOf" srcId="{F9206C5A-BE69-4172-B11E-4C78027A48CC}" destId="{AC3141AA-DAE0-4470-BF2A-12713623F721}" srcOrd="1" destOrd="0" presId="urn:microsoft.com/office/officeart/2005/8/layout/rings+Icon"/>
    <dgm:cxn modelId="{7EB58A0E-EA11-42EA-A8C4-B0F9B4487A1A}" type="presParOf" srcId="{F9206C5A-BE69-4172-B11E-4C78027A48CC}" destId="{616F6140-79E8-4D4A-AFAD-1A4653161C5B}" srcOrd="2"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8D522-C041-4914-9AC2-5F180438E585}">
      <dsp:nvSpPr>
        <dsp:cNvPr id="0" name=""/>
        <dsp:cNvSpPr/>
      </dsp:nvSpPr>
      <dsp:spPr>
        <a:xfrm>
          <a:off x="679043" y="54883"/>
          <a:ext cx="2049467" cy="2049438"/>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dirty="0"/>
            <a:t>School</a:t>
          </a:r>
        </a:p>
      </dsp:txBody>
      <dsp:txXfrm>
        <a:off x="979180" y="355016"/>
        <a:ext cx="1449193" cy="1449172"/>
      </dsp:txXfrm>
    </dsp:sp>
    <dsp:sp modelId="{AC3141AA-DAE0-4470-BF2A-12713623F721}">
      <dsp:nvSpPr>
        <dsp:cNvPr id="0" name=""/>
        <dsp:cNvSpPr/>
      </dsp:nvSpPr>
      <dsp:spPr>
        <a:xfrm>
          <a:off x="1388095" y="1366861"/>
          <a:ext cx="2049467" cy="2049438"/>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dirty="0"/>
            <a:t>Students</a:t>
          </a:r>
        </a:p>
      </dsp:txBody>
      <dsp:txXfrm>
        <a:off x="1688232" y="1666994"/>
        <a:ext cx="1449193" cy="1449172"/>
      </dsp:txXfrm>
    </dsp:sp>
    <dsp:sp modelId="{616F6140-79E8-4D4A-AFAD-1A4653161C5B}">
      <dsp:nvSpPr>
        <dsp:cNvPr id="0" name=""/>
        <dsp:cNvSpPr/>
      </dsp:nvSpPr>
      <dsp:spPr>
        <a:xfrm>
          <a:off x="2267994" y="82305"/>
          <a:ext cx="2049467" cy="2049438"/>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dirty="0"/>
            <a:t>Home</a:t>
          </a:r>
        </a:p>
      </dsp:txBody>
      <dsp:txXfrm>
        <a:off x="2568131" y="382438"/>
        <a:ext cx="1449193" cy="1449172"/>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29761" y="0"/>
            <a:ext cx="2929837" cy="498852"/>
          </a:xfrm>
          <a:prstGeom prst="rect">
            <a:avLst/>
          </a:prstGeom>
        </p:spPr>
        <p:txBody>
          <a:bodyPr vert="horz" lIns="91440" tIns="45720" rIns="91440" bIns="45720" rtlCol="0"/>
          <a:lstStyle>
            <a:lvl1pPr algn="r">
              <a:defRPr sz="1200"/>
            </a:lvl1pPr>
          </a:lstStyle>
          <a:p>
            <a:fld id="{ADCC0EA5-71F9-4C7F-A3FC-9E3148F93700}" type="datetimeFigureOut">
              <a:rPr lang="en-GB" smtClean="0"/>
              <a:t>02/10/2022</a:t>
            </a:fld>
            <a:endParaRPr lang="en-GB" dirty="0"/>
          </a:p>
        </p:txBody>
      </p:sp>
      <p:sp>
        <p:nvSpPr>
          <p:cNvPr id="4" name="Footer Placeholder 3"/>
          <p:cNvSpPr>
            <a:spLocks noGrp="1"/>
          </p:cNvSpPr>
          <p:nvPr>
            <p:ph type="ftr" sz="quarter" idx="2"/>
          </p:nvPr>
        </p:nvSpPr>
        <p:spPr>
          <a:xfrm>
            <a:off x="0" y="9443662"/>
            <a:ext cx="2929837" cy="498851"/>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29761" y="9443662"/>
            <a:ext cx="2929837" cy="498851"/>
          </a:xfrm>
          <a:prstGeom prst="rect">
            <a:avLst/>
          </a:prstGeom>
        </p:spPr>
        <p:txBody>
          <a:bodyPr vert="horz" lIns="91440" tIns="45720" rIns="91440" bIns="45720" rtlCol="0" anchor="b"/>
          <a:lstStyle>
            <a:lvl1pPr algn="r">
              <a:defRPr sz="1200"/>
            </a:lvl1pPr>
          </a:lstStyle>
          <a:p>
            <a:fld id="{DF2BA2EA-0B9C-4440-B778-C9747091302F}" type="slidenum">
              <a:rPr lang="en-GB" smtClean="0"/>
              <a:t>‹#›</a:t>
            </a:fld>
            <a:endParaRPr lang="en-GB" dirty="0"/>
          </a:p>
        </p:txBody>
      </p:sp>
    </p:spTree>
    <p:extLst>
      <p:ext uri="{BB962C8B-B14F-4D97-AF65-F5344CB8AC3E}">
        <p14:creationId xmlns:p14="http://schemas.microsoft.com/office/powerpoint/2010/main" val="4186173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29761" y="0"/>
            <a:ext cx="2929837" cy="498852"/>
          </a:xfrm>
          <a:prstGeom prst="rect">
            <a:avLst/>
          </a:prstGeom>
        </p:spPr>
        <p:txBody>
          <a:bodyPr vert="horz" lIns="91440" tIns="45720" rIns="91440" bIns="45720" rtlCol="0"/>
          <a:lstStyle>
            <a:lvl1pPr algn="r">
              <a:defRPr sz="1200"/>
            </a:lvl1pPr>
          </a:lstStyle>
          <a:p>
            <a:fld id="{B5DDC118-C6D6-455E-B9EC-87D93056B4C6}" type="datetimeFigureOut">
              <a:rPr lang="en-GB" smtClean="0"/>
              <a:t>02/10/2022</a:t>
            </a:fld>
            <a:endParaRPr lang="en-GB" dirty="0"/>
          </a:p>
        </p:txBody>
      </p:sp>
      <p:sp>
        <p:nvSpPr>
          <p:cNvPr id="4" name="Slide Image Placeholder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6117" y="4784835"/>
            <a:ext cx="5408930" cy="3914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29837" cy="49885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29761" y="9443662"/>
            <a:ext cx="2929837" cy="498851"/>
          </a:xfrm>
          <a:prstGeom prst="rect">
            <a:avLst/>
          </a:prstGeom>
        </p:spPr>
        <p:txBody>
          <a:bodyPr vert="horz" lIns="91440" tIns="45720" rIns="91440" bIns="45720" rtlCol="0" anchor="b"/>
          <a:lstStyle>
            <a:lvl1pPr algn="r">
              <a:defRPr sz="1200"/>
            </a:lvl1pPr>
          </a:lstStyle>
          <a:p>
            <a:fld id="{3199C236-0842-4917-A1D8-393C2DADA9D9}" type="slidenum">
              <a:rPr lang="en-GB" smtClean="0"/>
              <a:t>‹#›</a:t>
            </a:fld>
            <a:endParaRPr lang="en-GB" dirty="0"/>
          </a:p>
        </p:txBody>
      </p:sp>
    </p:spTree>
    <p:extLst>
      <p:ext uri="{BB962C8B-B14F-4D97-AF65-F5344CB8AC3E}">
        <p14:creationId xmlns:p14="http://schemas.microsoft.com/office/powerpoint/2010/main" val="4294677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99C236-0842-4917-A1D8-393C2DADA9D9}" type="slidenum">
              <a:rPr lang="en-GB" smtClean="0"/>
              <a:t>1</a:t>
            </a:fld>
            <a:endParaRPr lang="en-GB" dirty="0"/>
          </a:p>
        </p:txBody>
      </p:sp>
    </p:spTree>
    <p:extLst>
      <p:ext uri="{BB962C8B-B14F-4D97-AF65-F5344CB8AC3E}">
        <p14:creationId xmlns:p14="http://schemas.microsoft.com/office/powerpoint/2010/main" val="2465964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99C236-0842-4917-A1D8-393C2DADA9D9}" type="slidenum">
              <a:rPr lang="en-GB" smtClean="0"/>
              <a:t>16</a:t>
            </a:fld>
            <a:endParaRPr lang="en-GB" dirty="0"/>
          </a:p>
        </p:txBody>
      </p:sp>
    </p:spTree>
    <p:extLst>
      <p:ext uri="{BB962C8B-B14F-4D97-AF65-F5344CB8AC3E}">
        <p14:creationId xmlns:p14="http://schemas.microsoft.com/office/powerpoint/2010/main" val="3919828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99C236-0842-4917-A1D8-393C2DADA9D9}" type="slidenum">
              <a:rPr lang="en-GB" smtClean="0"/>
              <a:t>17</a:t>
            </a:fld>
            <a:endParaRPr lang="en-GB" dirty="0"/>
          </a:p>
        </p:txBody>
      </p:sp>
    </p:spTree>
    <p:extLst>
      <p:ext uri="{BB962C8B-B14F-4D97-AF65-F5344CB8AC3E}">
        <p14:creationId xmlns:p14="http://schemas.microsoft.com/office/powerpoint/2010/main" val="338198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99C236-0842-4917-A1D8-393C2DADA9D9}" type="slidenum">
              <a:rPr lang="en-GB" smtClean="0"/>
              <a:t>18</a:t>
            </a:fld>
            <a:endParaRPr lang="en-GB" dirty="0"/>
          </a:p>
        </p:txBody>
      </p:sp>
    </p:spTree>
    <p:extLst>
      <p:ext uri="{BB962C8B-B14F-4D97-AF65-F5344CB8AC3E}">
        <p14:creationId xmlns:p14="http://schemas.microsoft.com/office/powerpoint/2010/main" val="3382998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my role</a:t>
            </a:r>
          </a:p>
          <a:p>
            <a:r>
              <a:rPr lang="en-GB" dirty="0"/>
              <a:t>Supporting</a:t>
            </a:r>
            <a:r>
              <a:rPr lang="en-GB" baseline="0" dirty="0"/>
              <a:t> students and managing student behaviour always creates a conflict that all Heads of Year also feel, we want to do our very best by every single one of our students and that remains at the heart of our work.</a:t>
            </a:r>
            <a:endParaRPr lang="en-GB" dirty="0"/>
          </a:p>
        </p:txBody>
      </p:sp>
      <p:sp>
        <p:nvSpPr>
          <p:cNvPr id="4" name="Slide Number Placeholder 3"/>
          <p:cNvSpPr>
            <a:spLocks noGrp="1"/>
          </p:cNvSpPr>
          <p:nvPr>
            <p:ph type="sldNum" sz="quarter" idx="10"/>
          </p:nvPr>
        </p:nvSpPr>
        <p:spPr/>
        <p:txBody>
          <a:bodyPr/>
          <a:lstStyle/>
          <a:p>
            <a:fld id="{3199C236-0842-4917-A1D8-393C2DADA9D9}" type="slidenum">
              <a:rPr lang="en-GB" smtClean="0"/>
              <a:t>2</a:t>
            </a:fld>
            <a:endParaRPr lang="en-GB" dirty="0"/>
          </a:p>
        </p:txBody>
      </p:sp>
    </p:spTree>
    <p:extLst>
      <p:ext uri="{BB962C8B-B14F-4D97-AF65-F5344CB8AC3E}">
        <p14:creationId xmlns:p14="http://schemas.microsoft.com/office/powerpoint/2010/main" val="302618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Analogy that is</a:t>
            </a:r>
            <a:r>
              <a:rPr lang="en-GB" baseline="0" dirty="0"/>
              <a:t> used in the book – all 3 legs are needed for the stool to be effective. Without enough effort on the part of the student, the stool will start to collapse. The same is true of the other aspects. Whilst your day to day involvement in your son/daughter’s education will change as they get older, particularly as they reach teenage years, you remain just as essential for a student to achieve their best in their education. </a:t>
            </a:r>
            <a:r>
              <a:rPr lang="en-GB" baseline="0" dirty="0">
                <a:solidFill>
                  <a:srgbClr val="FF0000"/>
                </a:solidFill>
              </a:rPr>
              <a:t>Knowing that you are there is sometimes enough. </a:t>
            </a:r>
            <a:endParaRPr lang="en-GB" dirty="0">
              <a:solidFill>
                <a:srgbClr val="FF0000"/>
              </a:solidFill>
            </a:endParaRPr>
          </a:p>
        </p:txBody>
      </p:sp>
      <p:sp>
        <p:nvSpPr>
          <p:cNvPr id="4" name="Slide Number Placeholder 3"/>
          <p:cNvSpPr>
            <a:spLocks noGrp="1"/>
          </p:cNvSpPr>
          <p:nvPr>
            <p:ph type="sldNum" sz="quarter" idx="10"/>
          </p:nvPr>
        </p:nvSpPr>
        <p:spPr/>
        <p:txBody>
          <a:bodyPr/>
          <a:lstStyle/>
          <a:p>
            <a:fld id="{3199C236-0842-4917-A1D8-393C2DADA9D9}" type="slidenum">
              <a:rPr lang="en-GB" smtClean="0"/>
              <a:t>7</a:t>
            </a:fld>
            <a:endParaRPr lang="en-GB" dirty="0"/>
          </a:p>
        </p:txBody>
      </p:sp>
    </p:spTree>
    <p:extLst>
      <p:ext uri="{BB962C8B-B14F-4D97-AF65-F5344CB8AC3E}">
        <p14:creationId xmlns:p14="http://schemas.microsoft.com/office/powerpoint/2010/main" val="3626895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Values, attitudes and attributes that students</a:t>
            </a:r>
            <a:r>
              <a:rPr lang="en-GB" baseline="0" dirty="0"/>
              <a:t> are encouraged to develop in school but that we know are often more effectively developed at home. </a:t>
            </a:r>
            <a:endParaRPr lang="en-GB" dirty="0"/>
          </a:p>
        </p:txBody>
      </p:sp>
      <p:sp>
        <p:nvSpPr>
          <p:cNvPr id="4" name="Slide Number Placeholder 3"/>
          <p:cNvSpPr>
            <a:spLocks noGrp="1"/>
          </p:cNvSpPr>
          <p:nvPr>
            <p:ph type="sldNum" sz="quarter" idx="10"/>
          </p:nvPr>
        </p:nvSpPr>
        <p:spPr/>
        <p:txBody>
          <a:bodyPr/>
          <a:lstStyle/>
          <a:p>
            <a:fld id="{3199C236-0842-4917-A1D8-393C2DADA9D9}" type="slidenum">
              <a:rPr lang="en-GB" smtClean="0"/>
              <a:t>8</a:t>
            </a:fld>
            <a:endParaRPr lang="en-GB" dirty="0"/>
          </a:p>
        </p:txBody>
      </p:sp>
    </p:spTree>
    <p:extLst>
      <p:ext uri="{BB962C8B-B14F-4D97-AF65-F5344CB8AC3E}">
        <p14:creationId xmlns:p14="http://schemas.microsoft.com/office/powerpoint/2010/main" val="744268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99C236-0842-4917-A1D8-393C2DADA9D9}" type="slidenum">
              <a:rPr lang="en-GB" smtClean="0"/>
              <a:t>9</a:t>
            </a:fld>
            <a:endParaRPr lang="en-GB" dirty="0"/>
          </a:p>
        </p:txBody>
      </p:sp>
    </p:spTree>
    <p:extLst>
      <p:ext uri="{BB962C8B-B14F-4D97-AF65-F5344CB8AC3E}">
        <p14:creationId xmlns:p14="http://schemas.microsoft.com/office/powerpoint/2010/main" val="3813014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99C236-0842-4917-A1D8-393C2DADA9D9}" type="slidenum">
              <a:rPr lang="en-GB" smtClean="0"/>
              <a:t>10</a:t>
            </a:fld>
            <a:endParaRPr lang="en-GB" dirty="0"/>
          </a:p>
        </p:txBody>
      </p:sp>
    </p:spTree>
    <p:extLst>
      <p:ext uri="{BB962C8B-B14F-4D97-AF65-F5344CB8AC3E}">
        <p14:creationId xmlns:p14="http://schemas.microsoft.com/office/powerpoint/2010/main" val="2687907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99C236-0842-4917-A1D8-393C2DADA9D9}" type="slidenum">
              <a:rPr lang="en-GB" smtClean="0"/>
              <a:t>11</a:t>
            </a:fld>
            <a:endParaRPr lang="en-GB" dirty="0"/>
          </a:p>
        </p:txBody>
      </p:sp>
    </p:spTree>
    <p:extLst>
      <p:ext uri="{BB962C8B-B14F-4D97-AF65-F5344CB8AC3E}">
        <p14:creationId xmlns:p14="http://schemas.microsoft.com/office/powerpoint/2010/main" val="937909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99C236-0842-4917-A1D8-393C2DADA9D9}" type="slidenum">
              <a:rPr lang="en-GB" smtClean="0"/>
              <a:t>12</a:t>
            </a:fld>
            <a:endParaRPr lang="en-GB" dirty="0"/>
          </a:p>
        </p:txBody>
      </p:sp>
    </p:spTree>
    <p:extLst>
      <p:ext uri="{BB962C8B-B14F-4D97-AF65-F5344CB8AC3E}">
        <p14:creationId xmlns:p14="http://schemas.microsoft.com/office/powerpoint/2010/main" val="2245078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99C236-0842-4917-A1D8-393C2DADA9D9}" type="slidenum">
              <a:rPr lang="en-GB" smtClean="0"/>
              <a:t>13</a:t>
            </a:fld>
            <a:endParaRPr lang="en-GB" dirty="0"/>
          </a:p>
        </p:txBody>
      </p:sp>
    </p:spTree>
    <p:extLst>
      <p:ext uri="{BB962C8B-B14F-4D97-AF65-F5344CB8AC3E}">
        <p14:creationId xmlns:p14="http://schemas.microsoft.com/office/powerpoint/2010/main" val="4209513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78ABE3C1-DBE1-495D-B57B-2849774B866A}" type="datetimeFigureOut">
              <a:rPr lang="en-US" smtClean="0"/>
              <a:t>10/2/2022</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049302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D6E9DEC-419B-4CC5-A080-3B06BD5A8291}" type="datetimeFigureOut">
              <a:rPr lang="en-US" smtClean="0"/>
              <a:t>10/2/2022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877657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10/2/2022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4735548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10/2/2022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8244765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10/2/2022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2794079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D6E9DEC-419B-4CC5-A080-3B06BD5A8291}" type="datetimeFigureOut">
              <a:rPr lang="en-US" smtClean="0"/>
              <a:t>10/2/2022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3895104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D6E9DEC-419B-4CC5-A080-3B06BD5A8291}" type="datetimeFigureOut">
              <a:rPr lang="en-US" smtClean="0"/>
              <a:t>10/2/2022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5097522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10/2/2022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9028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10/2/2022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94730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10/2/2022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10998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10/2/2022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58772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10/2/2022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2115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10/2/2022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72806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10/2/2022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60698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10/2/2022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98230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10/2/2022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71596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10/2/2022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95094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9D6E9DEC-419B-4CC5-A080-3B06BD5A8291}" type="datetimeFigureOut">
              <a:rPr lang="en-US" smtClean="0"/>
              <a:t>10/2/2022</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4916314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2.jpeg"/><Relationship Id="rId5" Type="http://schemas.openxmlformats.org/officeDocument/2006/relationships/image" Target="../media/image2.png"/><Relationship Id="rId4" Type="http://schemas.openxmlformats.org/officeDocument/2006/relationships/hyperlink" Target="mailto:mainschool@crgs.org.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hyperlink" Target="mailto:studentsupport@crgs.org.uk" TargetMode="External"/><Relationship Id="rId5" Type="http://schemas.openxmlformats.org/officeDocument/2006/relationships/hyperlink" Target="mailto:mainschool@crgs.org.uk" TargetMode="External"/><Relationship Id="rId10" Type="http://schemas.openxmlformats.org/officeDocument/2006/relationships/image" Target="../media/image11.jpeg"/><Relationship Id="rId4" Type="http://schemas.openxmlformats.org/officeDocument/2006/relationships/image" Target="../media/image8.pn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tmp"/><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9849" y="1426465"/>
            <a:ext cx="8857306" cy="1860444"/>
          </a:xfrm>
        </p:spPr>
        <p:txBody>
          <a:bodyPr/>
          <a:lstStyle/>
          <a:p>
            <a:r>
              <a:rPr lang="en-GB" dirty="0"/>
              <a:t>Supporting your Child’s  Learning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8089" y="-64006"/>
            <a:ext cx="1783080" cy="2718828"/>
          </a:xfrm>
          <a:prstGeom prst="rect">
            <a:avLst/>
          </a:prstGeom>
        </p:spPr>
      </p:pic>
      <p:sp>
        <p:nvSpPr>
          <p:cNvPr id="5" name="Subtitle 4"/>
          <p:cNvSpPr>
            <a:spLocks noGrp="1"/>
          </p:cNvSpPr>
          <p:nvPr>
            <p:ph type="subTitle" idx="1"/>
          </p:nvPr>
        </p:nvSpPr>
        <p:spPr/>
        <p:txBody>
          <a:bodyPr/>
          <a:lstStyle/>
          <a:p>
            <a:r>
              <a:rPr lang="en-GB" dirty="0">
                <a:solidFill>
                  <a:schemeClr val="bg1"/>
                </a:solidFill>
              </a:rPr>
              <a:t>Mr J Alcock</a:t>
            </a:r>
          </a:p>
          <a:p>
            <a:r>
              <a:rPr lang="en-GB" dirty="0">
                <a:solidFill>
                  <a:schemeClr val="bg1"/>
                </a:solidFill>
              </a:rPr>
              <a:t>Assistant Headteacher and DSL</a:t>
            </a:r>
          </a:p>
        </p:txBody>
      </p:sp>
    </p:spTree>
    <p:extLst>
      <p:ext uri="{BB962C8B-B14F-4D97-AF65-F5344CB8AC3E}">
        <p14:creationId xmlns:p14="http://schemas.microsoft.com/office/powerpoint/2010/main" val="1717361588"/>
      </p:ext>
    </p:extLst>
  </p:cSld>
  <p:clrMapOvr>
    <a:masterClrMapping/>
  </p:clrMapOvr>
  <mc:AlternateContent xmlns:mc="http://schemas.openxmlformats.org/markup-compatibility/2006" xmlns:p14="http://schemas.microsoft.com/office/powerpoint/2010/main">
    <mc:Choice Requires="p14">
      <p:transition spd="slow" p14:dur="2000" advTm="10424"/>
    </mc:Choice>
    <mc:Fallback xmlns="">
      <p:transition spd="slow" advTm="1042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 Home and at School continue to Develop Intellectual Agility …</a:t>
            </a:r>
          </a:p>
        </p:txBody>
      </p:sp>
      <p:sp>
        <p:nvSpPr>
          <p:cNvPr id="3" name="Content Placeholder 2"/>
          <p:cNvSpPr>
            <a:spLocks noGrp="1"/>
          </p:cNvSpPr>
          <p:nvPr>
            <p:ph sz="half" idx="1"/>
          </p:nvPr>
        </p:nvSpPr>
        <p:spPr>
          <a:xfrm>
            <a:off x="277130" y="2466340"/>
            <a:ext cx="4825158" cy="3416301"/>
          </a:xfrm>
        </p:spPr>
        <p:txBody>
          <a:bodyPr>
            <a:normAutofit/>
          </a:bodyPr>
          <a:lstStyle/>
          <a:p>
            <a:r>
              <a:rPr lang="en-GB" sz="2000" dirty="0"/>
              <a:t>Curiosity</a:t>
            </a:r>
          </a:p>
          <a:p>
            <a:r>
              <a:rPr lang="en-GB" sz="2000" dirty="0"/>
              <a:t>Be pro-active- ask questions, research things independently </a:t>
            </a:r>
          </a:p>
          <a:p>
            <a:r>
              <a:rPr lang="en-GB" sz="2000" dirty="0"/>
              <a:t>Willing to work/think alone (without distractions)</a:t>
            </a:r>
          </a:p>
          <a:p>
            <a:r>
              <a:rPr lang="en-GB" sz="2000" dirty="0"/>
              <a:t>Develop their own views and solutions</a:t>
            </a:r>
          </a:p>
          <a:p>
            <a:r>
              <a:rPr lang="en-GB" sz="2000" dirty="0"/>
              <a:t>Open-mindedness</a:t>
            </a:r>
          </a:p>
        </p:txBody>
      </p:sp>
      <p:sp>
        <p:nvSpPr>
          <p:cNvPr id="4" name="Content Placeholder 3"/>
          <p:cNvSpPr>
            <a:spLocks noGrp="1"/>
          </p:cNvSpPr>
          <p:nvPr>
            <p:ph sz="half" idx="2"/>
          </p:nvPr>
        </p:nvSpPr>
        <p:spPr>
          <a:xfrm>
            <a:off x="5914820" y="2438527"/>
            <a:ext cx="4825159" cy="3416300"/>
          </a:xfrm>
        </p:spPr>
        <p:txBody>
          <a:bodyPr>
            <a:normAutofit/>
          </a:bodyPr>
          <a:lstStyle/>
          <a:p>
            <a:r>
              <a:rPr lang="en-GB" sz="2000" dirty="0"/>
              <a:t>Work in unfamiliar contexts</a:t>
            </a:r>
          </a:p>
          <a:p>
            <a:r>
              <a:rPr lang="en-GB" sz="2000" dirty="0">
                <a:solidFill>
                  <a:srgbClr val="00B0F0"/>
                </a:solidFill>
              </a:rPr>
              <a:t>Tolerate uncertainty and understand that mistakes are good</a:t>
            </a:r>
            <a:r>
              <a:rPr lang="en-GB" sz="2000" dirty="0"/>
              <a:t>, we all make them and they are how we learn!</a:t>
            </a:r>
          </a:p>
          <a:p>
            <a:r>
              <a:rPr lang="en-GB" sz="2000" dirty="0"/>
              <a:t>Make informed decisions</a:t>
            </a:r>
          </a:p>
          <a:p>
            <a:r>
              <a:rPr lang="en-GB" sz="2000" dirty="0">
                <a:solidFill>
                  <a:srgbClr val="00B050"/>
                </a:solidFill>
              </a:rPr>
              <a:t>Read for pleasure!</a:t>
            </a:r>
          </a:p>
          <a:p>
            <a:pPr marL="0" indent="0">
              <a:buNone/>
            </a:pPr>
            <a:endParaRPr lang="en-GB" dirty="0"/>
          </a:p>
          <a:p>
            <a:endParaRPr lang="en-GB" dirty="0"/>
          </a:p>
        </p:txBody>
      </p:sp>
      <p:pic>
        <p:nvPicPr>
          <p:cNvPr id="7" name="Picture 6"/>
          <p:cNvPicPr>
            <a:picLocks noChangeAspect="1"/>
          </p:cNvPicPr>
          <p:nvPr/>
        </p:nvPicPr>
        <p:blipFill>
          <a:blip r:embed="rId4"/>
          <a:stretch>
            <a:fillRect/>
          </a:stretch>
        </p:blipFill>
        <p:spPr>
          <a:xfrm>
            <a:off x="3525902" y="4977766"/>
            <a:ext cx="2524125" cy="1809750"/>
          </a:xfrm>
          <a:prstGeom prst="rect">
            <a:avLst/>
          </a:prstGeom>
        </p:spPr>
      </p:pic>
      <p:pic>
        <p:nvPicPr>
          <p:cNvPr id="9" name="Picture 8"/>
          <p:cNvPicPr>
            <a:picLocks noChangeAspect="1"/>
          </p:cNvPicPr>
          <p:nvPr/>
        </p:nvPicPr>
        <p:blipFill>
          <a:blip r:embed="rId5"/>
          <a:stretch>
            <a:fillRect/>
          </a:stretch>
        </p:blipFill>
        <p:spPr>
          <a:xfrm>
            <a:off x="9595687" y="4570613"/>
            <a:ext cx="2133600" cy="214312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16366" y="-73152"/>
            <a:ext cx="1647226" cy="2511679"/>
          </a:xfrm>
          <a:prstGeom prst="rect">
            <a:avLst/>
          </a:prstGeom>
        </p:spPr>
      </p:pic>
    </p:spTree>
    <p:custDataLst>
      <p:tags r:id="rId1"/>
    </p:custDataLst>
    <p:extLst>
      <p:ext uri="{BB962C8B-B14F-4D97-AF65-F5344CB8AC3E}">
        <p14:creationId xmlns:p14="http://schemas.microsoft.com/office/powerpoint/2010/main" val="1022989013"/>
      </p:ext>
    </p:extLst>
  </p:cSld>
  <p:clrMapOvr>
    <a:masterClrMapping/>
  </p:clrMapOvr>
  <mc:AlternateContent xmlns:mc="http://schemas.openxmlformats.org/markup-compatibility/2006" xmlns:p14="http://schemas.microsoft.com/office/powerpoint/2010/main">
    <mc:Choice Requires="p14">
      <p:transition spd="slow" p14:dur="2000" advTm="61675"/>
    </mc:Choice>
    <mc:Fallback xmlns="">
      <p:transition spd="slow" advTm="616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 Home continue to Encourage Effort and Practice …</a:t>
            </a:r>
          </a:p>
        </p:txBody>
      </p:sp>
      <p:sp>
        <p:nvSpPr>
          <p:cNvPr id="3" name="Content Placeholder 2"/>
          <p:cNvSpPr>
            <a:spLocks noGrp="1"/>
          </p:cNvSpPr>
          <p:nvPr>
            <p:ph sz="half" idx="1"/>
          </p:nvPr>
        </p:nvSpPr>
        <p:spPr>
          <a:xfrm>
            <a:off x="606314" y="2393586"/>
            <a:ext cx="5099542" cy="3416301"/>
          </a:xfrm>
        </p:spPr>
        <p:txBody>
          <a:bodyPr/>
          <a:lstStyle/>
          <a:p>
            <a:r>
              <a:rPr lang="en-GB" dirty="0"/>
              <a:t>Praise the </a:t>
            </a:r>
            <a:r>
              <a:rPr lang="en-GB" b="1" u="sng" dirty="0">
                <a:solidFill>
                  <a:srgbClr val="00B0F0"/>
                </a:solidFill>
              </a:rPr>
              <a:t>effort</a:t>
            </a:r>
            <a:r>
              <a:rPr lang="en-GB" dirty="0"/>
              <a:t> not the outcome</a:t>
            </a:r>
          </a:p>
          <a:p>
            <a:r>
              <a:rPr lang="en-GB" dirty="0"/>
              <a:t>Ensure students are always in school</a:t>
            </a:r>
          </a:p>
          <a:p>
            <a:r>
              <a:rPr lang="en-GB" dirty="0"/>
              <a:t>Concentrate on the process of learning</a:t>
            </a:r>
          </a:p>
          <a:p>
            <a:r>
              <a:rPr lang="en-GB" dirty="0"/>
              <a:t>Keep going and not give up</a:t>
            </a:r>
          </a:p>
          <a:p>
            <a:r>
              <a:rPr lang="en-GB" dirty="0"/>
              <a:t>Work diligently and systematically</a:t>
            </a:r>
          </a:p>
        </p:txBody>
      </p:sp>
      <p:sp>
        <p:nvSpPr>
          <p:cNvPr id="4" name="Content Placeholder 3"/>
          <p:cNvSpPr>
            <a:spLocks noGrp="1"/>
          </p:cNvSpPr>
          <p:nvPr>
            <p:ph sz="half" idx="2"/>
          </p:nvPr>
        </p:nvSpPr>
        <p:spPr>
          <a:xfrm>
            <a:off x="5486336" y="2418876"/>
            <a:ext cx="4825159" cy="3416300"/>
          </a:xfrm>
        </p:spPr>
        <p:txBody>
          <a:bodyPr/>
          <a:lstStyle/>
          <a:p>
            <a:r>
              <a:rPr lang="en-GB" dirty="0"/>
              <a:t>Overcome setbacks</a:t>
            </a:r>
          </a:p>
          <a:p>
            <a:r>
              <a:rPr lang="en-GB" dirty="0"/>
              <a:t>Remain confident, focused, flexible and optimistic</a:t>
            </a:r>
          </a:p>
          <a:p>
            <a:r>
              <a:rPr lang="en-GB" dirty="0"/>
              <a:t>Help others to move forward</a:t>
            </a:r>
          </a:p>
          <a:p>
            <a:r>
              <a:rPr lang="en-GB" dirty="0"/>
              <a:t>Accept mistakes and learn from them</a:t>
            </a:r>
          </a:p>
          <a:p>
            <a:r>
              <a:rPr lang="en-GB" dirty="0">
                <a:solidFill>
                  <a:srgbClr val="00B0F0"/>
                </a:solidFill>
              </a:rPr>
              <a:t>Don’t expect perfection</a:t>
            </a:r>
          </a:p>
          <a:p>
            <a:r>
              <a:rPr lang="en-GB" u="sng" dirty="0">
                <a:solidFill>
                  <a:srgbClr val="00B050"/>
                </a:solidFill>
              </a:rPr>
              <a:t>Don’t compare students to others</a:t>
            </a:r>
          </a:p>
          <a:p>
            <a:pPr marL="0" indent="0">
              <a:buNone/>
            </a:pPr>
            <a:endParaRPr lang="en-GB" u="sng" dirty="0">
              <a:solidFill>
                <a:srgbClr val="00B050"/>
              </a:solidFill>
            </a:endParaRPr>
          </a:p>
          <a:p>
            <a:endParaRPr lang="en-GB" dirty="0"/>
          </a:p>
        </p:txBody>
      </p:sp>
      <p:pic>
        <p:nvPicPr>
          <p:cNvPr id="5" name="Picture 4"/>
          <p:cNvPicPr>
            <a:picLocks noChangeAspect="1"/>
          </p:cNvPicPr>
          <p:nvPr/>
        </p:nvPicPr>
        <p:blipFill>
          <a:blip r:embed="rId4"/>
          <a:stretch>
            <a:fillRect/>
          </a:stretch>
        </p:blipFill>
        <p:spPr>
          <a:xfrm>
            <a:off x="79684" y="4650377"/>
            <a:ext cx="3687644" cy="204354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6366" y="-73152"/>
            <a:ext cx="1647226" cy="2511679"/>
          </a:xfrm>
          <a:prstGeom prst="rect">
            <a:avLst/>
          </a:prstGeom>
        </p:spPr>
      </p:pic>
    </p:spTree>
    <p:custDataLst>
      <p:tags r:id="rId1"/>
    </p:custDataLst>
    <p:extLst>
      <p:ext uri="{BB962C8B-B14F-4D97-AF65-F5344CB8AC3E}">
        <p14:creationId xmlns:p14="http://schemas.microsoft.com/office/powerpoint/2010/main" val="27883993"/>
      </p:ext>
    </p:extLst>
  </p:cSld>
  <p:clrMapOvr>
    <a:masterClrMapping/>
  </p:clrMapOvr>
  <mc:AlternateContent xmlns:mc="http://schemas.openxmlformats.org/markup-compatibility/2006" xmlns:p14="http://schemas.microsoft.com/office/powerpoint/2010/main">
    <mc:Choice Requires="p14">
      <p:transition spd="slow" p14:dur="2000" advTm="73747"/>
    </mc:Choice>
    <mc:Fallback xmlns="">
      <p:transition spd="slow" advTm="737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Practical Strategies to Support your Child</a:t>
            </a:r>
          </a:p>
        </p:txBody>
      </p:sp>
      <p:sp>
        <p:nvSpPr>
          <p:cNvPr id="5" name="Content Placeholder 4"/>
          <p:cNvSpPr>
            <a:spLocks noGrp="1"/>
          </p:cNvSpPr>
          <p:nvPr>
            <p:ph idx="1"/>
          </p:nvPr>
        </p:nvSpPr>
        <p:spPr>
          <a:xfrm>
            <a:off x="631033" y="2663444"/>
            <a:ext cx="10932559" cy="4194556"/>
          </a:xfrm>
        </p:spPr>
        <p:txBody>
          <a:bodyPr>
            <a:normAutofit lnSpcReduction="10000"/>
          </a:bodyPr>
          <a:lstStyle/>
          <a:p>
            <a:r>
              <a:rPr lang="en-GB" dirty="0"/>
              <a:t>Continue to support with defined homework </a:t>
            </a:r>
            <a:r>
              <a:rPr lang="en-GB" dirty="0">
                <a:solidFill>
                  <a:srgbClr val="00B0F0"/>
                </a:solidFill>
              </a:rPr>
              <a:t>routines</a:t>
            </a:r>
            <a:r>
              <a:rPr lang="en-GB" dirty="0"/>
              <a:t> (</a:t>
            </a:r>
            <a:r>
              <a:rPr lang="en-GB" dirty="0">
                <a:solidFill>
                  <a:srgbClr val="00B0F0"/>
                </a:solidFill>
              </a:rPr>
              <a:t>consistency</a:t>
            </a:r>
            <a:r>
              <a:rPr lang="en-GB" dirty="0"/>
              <a:t> really helps!)</a:t>
            </a:r>
          </a:p>
          <a:p>
            <a:r>
              <a:rPr lang="en-GB" dirty="0"/>
              <a:t>Parents/carers are responsible for </a:t>
            </a:r>
            <a:r>
              <a:rPr lang="en-GB" dirty="0">
                <a:solidFill>
                  <a:srgbClr val="00B0F0"/>
                </a:solidFill>
              </a:rPr>
              <a:t>monitoring screen time </a:t>
            </a:r>
            <a:r>
              <a:rPr lang="en-GB" dirty="0"/>
              <a:t>and ensuring appropriate behaviour</a:t>
            </a:r>
          </a:p>
          <a:p>
            <a:r>
              <a:rPr lang="en-GB" dirty="0"/>
              <a:t>Encourage the view that there is value in working collaboratively with others</a:t>
            </a:r>
          </a:p>
          <a:p>
            <a:r>
              <a:rPr lang="en-GB" dirty="0"/>
              <a:t>Help </a:t>
            </a:r>
            <a:r>
              <a:rPr lang="en-GB" dirty="0">
                <a:solidFill>
                  <a:srgbClr val="00B0F0"/>
                </a:solidFill>
              </a:rPr>
              <a:t>resolve</a:t>
            </a:r>
            <a:r>
              <a:rPr lang="en-GB" dirty="0"/>
              <a:t> any friendship difficulties </a:t>
            </a:r>
            <a:r>
              <a:rPr lang="en-GB" dirty="0">
                <a:solidFill>
                  <a:srgbClr val="00B0F0"/>
                </a:solidFill>
              </a:rPr>
              <a:t>positively</a:t>
            </a:r>
          </a:p>
          <a:p>
            <a:r>
              <a:rPr lang="en-GB" dirty="0"/>
              <a:t>Support confidence and </a:t>
            </a:r>
            <a:r>
              <a:rPr lang="en-GB" dirty="0">
                <a:solidFill>
                  <a:srgbClr val="00B0F0"/>
                </a:solidFill>
              </a:rPr>
              <a:t>resilience</a:t>
            </a:r>
          </a:p>
          <a:p>
            <a:r>
              <a:rPr lang="en-GB" dirty="0"/>
              <a:t>Try to be open-minded about ideas and encourage intellectual risk-taking</a:t>
            </a:r>
          </a:p>
          <a:p>
            <a:r>
              <a:rPr lang="en-GB" dirty="0"/>
              <a:t>Expose your students to a range of (cultural) experiences </a:t>
            </a:r>
            <a:r>
              <a:rPr lang="en-GB" dirty="0" err="1"/>
              <a:t>eg</a:t>
            </a:r>
            <a:r>
              <a:rPr lang="en-GB" dirty="0"/>
              <a:t> Music, Arts, Sport</a:t>
            </a:r>
          </a:p>
          <a:p>
            <a:r>
              <a:rPr lang="en-GB" dirty="0"/>
              <a:t>Promote the view that </a:t>
            </a:r>
            <a:r>
              <a:rPr lang="en-GB" dirty="0">
                <a:solidFill>
                  <a:srgbClr val="00B0F0"/>
                </a:solidFill>
              </a:rPr>
              <a:t>setbacks as a part of learning</a:t>
            </a:r>
          </a:p>
          <a:p>
            <a:r>
              <a:rPr lang="en-GB" dirty="0"/>
              <a:t>Value and praise </a:t>
            </a:r>
            <a:r>
              <a:rPr lang="en-GB" b="1" dirty="0">
                <a:solidFill>
                  <a:srgbClr val="00B0F0"/>
                </a:solidFill>
              </a:rPr>
              <a:t>effort above achievement</a:t>
            </a:r>
          </a:p>
          <a:p>
            <a:r>
              <a:rPr lang="en-GB" dirty="0"/>
              <a:t>Keep showing an interest in their day!</a:t>
            </a:r>
          </a:p>
          <a:p>
            <a:r>
              <a:rPr lang="en-GB" dirty="0"/>
              <a:t>Keep communicating</a:t>
            </a:r>
          </a:p>
          <a:p>
            <a:pPr marL="0" indent="0">
              <a:buNone/>
            </a:pPr>
            <a:endParaRPr lang="en-GB" dirty="0"/>
          </a:p>
          <a:p>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6366" y="-73152"/>
            <a:ext cx="1647226" cy="2511679"/>
          </a:xfrm>
          <a:prstGeom prst="rect">
            <a:avLst/>
          </a:prstGeom>
        </p:spPr>
      </p:pic>
    </p:spTree>
    <p:custDataLst>
      <p:tags r:id="rId1"/>
    </p:custDataLst>
    <p:extLst>
      <p:ext uri="{BB962C8B-B14F-4D97-AF65-F5344CB8AC3E}">
        <p14:creationId xmlns:p14="http://schemas.microsoft.com/office/powerpoint/2010/main" val="511197825"/>
      </p:ext>
    </p:extLst>
  </p:cSld>
  <p:clrMapOvr>
    <a:masterClrMapping/>
  </p:clrMapOvr>
  <mc:AlternateContent xmlns:mc="http://schemas.openxmlformats.org/markup-compatibility/2006" xmlns:p14="http://schemas.microsoft.com/office/powerpoint/2010/main">
    <mc:Choice Requires="p14">
      <p:transition spd="slow" p14:dur="2000" advTm="168247"/>
    </mc:Choice>
    <mc:Fallback xmlns="">
      <p:transition spd="slow" advTm="1682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Supporting the School as a Place of Learning</a:t>
            </a:r>
          </a:p>
        </p:txBody>
      </p:sp>
      <p:sp>
        <p:nvSpPr>
          <p:cNvPr id="3" name="Content Placeholder 2"/>
          <p:cNvSpPr>
            <a:spLocks noGrp="1"/>
          </p:cNvSpPr>
          <p:nvPr>
            <p:ph idx="1"/>
          </p:nvPr>
        </p:nvSpPr>
        <p:spPr>
          <a:xfrm>
            <a:off x="817480" y="2534993"/>
            <a:ext cx="8006479" cy="4116178"/>
          </a:xfrm>
        </p:spPr>
        <p:txBody>
          <a:bodyPr>
            <a:normAutofit fontScale="92500" lnSpcReduction="20000"/>
          </a:bodyPr>
          <a:lstStyle/>
          <a:p>
            <a:r>
              <a:rPr lang="en-GB" dirty="0"/>
              <a:t>Teach </a:t>
            </a:r>
            <a:r>
              <a:rPr lang="en-GB" dirty="0">
                <a:solidFill>
                  <a:srgbClr val="00B0F0"/>
                </a:solidFill>
              </a:rPr>
              <a:t>time management </a:t>
            </a:r>
            <a:r>
              <a:rPr lang="en-GB" dirty="0"/>
              <a:t>and </a:t>
            </a:r>
            <a:r>
              <a:rPr lang="en-GB" dirty="0">
                <a:solidFill>
                  <a:srgbClr val="00B0F0"/>
                </a:solidFill>
              </a:rPr>
              <a:t>organisational</a:t>
            </a:r>
            <a:r>
              <a:rPr lang="en-GB" dirty="0"/>
              <a:t> skills (students to take ownership. Packing their own bag the night before, using their planner effectively etc)</a:t>
            </a:r>
          </a:p>
          <a:p>
            <a:r>
              <a:rPr lang="en-GB" dirty="0"/>
              <a:t>Ensure students are in school and on time (</a:t>
            </a:r>
            <a:r>
              <a:rPr lang="en-GB" dirty="0">
                <a:solidFill>
                  <a:srgbClr val="00B0F0"/>
                </a:solidFill>
              </a:rPr>
              <a:t>excellent attendance </a:t>
            </a:r>
            <a:r>
              <a:rPr lang="en-GB" dirty="0"/>
              <a:t>is crucial)</a:t>
            </a:r>
          </a:p>
          <a:p>
            <a:r>
              <a:rPr lang="en-GB" dirty="0">
                <a:solidFill>
                  <a:srgbClr val="00B0F0"/>
                </a:solidFill>
              </a:rPr>
              <a:t>Look at their homework/Commitment to Learning grades </a:t>
            </a:r>
            <a:r>
              <a:rPr lang="en-GB" dirty="0"/>
              <a:t>and discussing them together</a:t>
            </a:r>
          </a:p>
          <a:p>
            <a:r>
              <a:rPr lang="en-GB" dirty="0"/>
              <a:t>Maintain good </a:t>
            </a:r>
            <a:r>
              <a:rPr lang="en-GB" dirty="0">
                <a:solidFill>
                  <a:srgbClr val="00B0F0"/>
                </a:solidFill>
              </a:rPr>
              <a:t>routines</a:t>
            </a:r>
            <a:r>
              <a:rPr lang="en-GB" dirty="0"/>
              <a:t> for homework, screen time, exercise, nutrition and sleep (see wellbeing slide)</a:t>
            </a:r>
          </a:p>
          <a:p>
            <a:r>
              <a:rPr lang="en-GB" dirty="0"/>
              <a:t>Keep a focus on </a:t>
            </a:r>
            <a:r>
              <a:rPr lang="en-GB" dirty="0">
                <a:solidFill>
                  <a:srgbClr val="00B0F0"/>
                </a:solidFill>
              </a:rPr>
              <a:t>wellbeing</a:t>
            </a:r>
            <a:r>
              <a:rPr lang="en-GB" dirty="0"/>
              <a:t> first and their academic progress after this</a:t>
            </a:r>
          </a:p>
          <a:p>
            <a:r>
              <a:rPr lang="en-GB" dirty="0"/>
              <a:t>Model behaviour - phones, reading for pleasure, taking time out to enjoy life, being kind!</a:t>
            </a:r>
          </a:p>
          <a:p>
            <a:r>
              <a:rPr lang="en-GB" dirty="0">
                <a:solidFill>
                  <a:srgbClr val="00B0F0"/>
                </a:solidFill>
              </a:rPr>
              <a:t>Encourage extra-curricular clubs- </a:t>
            </a:r>
            <a:r>
              <a:rPr lang="en-GB" dirty="0"/>
              <a:t>Nest, Library, Computer room and being outside and active as much as possible</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3269" y="-99986"/>
            <a:ext cx="1871907" cy="2854272"/>
          </a:xfrm>
          <a:prstGeom prst="rect">
            <a:avLst/>
          </a:prstGeom>
        </p:spPr>
      </p:pic>
    </p:spTree>
    <p:custDataLst>
      <p:tags r:id="rId1"/>
    </p:custDataLst>
    <p:extLst>
      <p:ext uri="{BB962C8B-B14F-4D97-AF65-F5344CB8AC3E}">
        <p14:creationId xmlns:p14="http://schemas.microsoft.com/office/powerpoint/2010/main" val="3774882811"/>
      </p:ext>
    </p:extLst>
  </p:cSld>
  <p:clrMapOvr>
    <a:masterClrMapping/>
  </p:clrMapOvr>
  <mc:AlternateContent xmlns:mc="http://schemas.openxmlformats.org/markup-compatibility/2006" xmlns:p14="http://schemas.microsoft.com/office/powerpoint/2010/main">
    <mc:Choice Requires="p14">
      <p:transition spd="slow" p14:dur="2000" advTm="183773"/>
    </mc:Choice>
    <mc:Fallback xmlns="">
      <p:transition spd="slow" advTm="1837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CB7A1-EC21-4B9A-935C-65F277EF141E}"/>
              </a:ext>
            </a:extLst>
          </p:cNvPr>
          <p:cNvSpPr>
            <a:spLocks noGrp="1"/>
          </p:cNvSpPr>
          <p:nvPr>
            <p:ph type="title"/>
          </p:nvPr>
        </p:nvSpPr>
        <p:spPr/>
        <p:txBody>
          <a:bodyPr/>
          <a:lstStyle/>
          <a:p>
            <a:r>
              <a:rPr lang="en-GB" dirty="0"/>
              <a:t>Excellent Attendance is vital…</a:t>
            </a:r>
          </a:p>
        </p:txBody>
      </p:sp>
      <p:graphicFrame>
        <p:nvGraphicFramePr>
          <p:cNvPr id="5" name="Content Placeholder 4">
            <a:extLst>
              <a:ext uri="{FF2B5EF4-FFF2-40B4-BE49-F238E27FC236}">
                <a16:creationId xmlns:a16="http://schemas.microsoft.com/office/drawing/2014/main" id="{BE48D679-8426-4251-800D-513881B9FC7D}"/>
              </a:ext>
            </a:extLst>
          </p:cNvPr>
          <p:cNvGraphicFramePr>
            <a:graphicFrameLocks noGrp="1"/>
          </p:cNvGraphicFramePr>
          <p:nvPr>
            <p:ph idx="1"/>
            <p:extLst>
              <p:ext uri="{D42A27DB-BD31-4B8C-83A1-F6EECF244321}">
                <p14:modId xmlns:p14="http://schemas.microsoft.com/office/powerpoint/2010/main" val="1543363277"/>
              </p:ext>
            </p:extLst>
          </p:nvPr>
        </p:nvGraphicFramePr>
        <p:xfrm>
          <a:off x="3526970" y="2752531"/>
          <a:ext cx="8033657" cy="3905003"/>
        </p:xfrm>
        <a:graphic>
          <a:graphicData uri="http://schemas.openxmlformats.org/drawingml/2006/table">
            <a:tbl>
              <a:tblPr firstRow="1" firstCol="1" bandRow="1"/>
              <a:tblGrid>
                <a:gridCol w="1043922">
                  <a:extLst>
                    <a:ext uri="{9D8B030D-6E8A-4147-A177-3AD203B41FA5}">
                      <a16:colId xmlns:a16="http://schemas.microsoft.com/office/drawing/2014/main" val="2936527690"/>
                    </a:ext>
                  </a:extLst>
                </a:gridCol>
                <a:gridCol w="2295802">
                  <a:extLst>
                    <a:ext uri="{9D8B030D-6E8A-4147-A177-3AD203B41FA5}">
                      <a16:colId xmlns:a16="http://schemas.microsoft.com/office/drawing/2014/main" val="2025771944"/>
                    </a:ext>
                  </a:extLst>
                </a:gridCol>
                <a:gridCol w="2403908">
                  <a:extLst>
                    <a:ext uri="{9D8B030D-6E8A-4147-A177-3AD203B41FA5}">
                      <a16:colId xmlns:a16="http://schemas.microsoft.com/office/drawing/2014/main" val="2830151989"/>
                    </a:ext>
                  </a:extLst>
                </a:gridCol>
                <a:gridCol w="2290025">
                  <a:extLst>
                    <a:ext uri="{9D8B030D-6E8A-4147-A177-3AD203B41FA5}">
                      <a16:colId xmlns:a16="http://schemas.microsoft.com/office/drawing/2014/main" val="2783522552"/>
                    </a:ext>
                  </a:extLst>
                </a:gridCol>
              </a:tblGrid>
              <a:tr h="1214714">
                <a:tc>
                  <a:txBody>
                    <a:bodyPr/>
                    <a:lstStyle/>
                    <a:p>
                      <a:pPr>
                        <a:lnSpc>
                          <a:spcPct val="107000"/>
                        </a:lnSpc>
                        <a:spcAft>
                          <a:spcPts val="0"/>
                        </a:spcAft>
                      </a:pPr>
                      <a:r>
                        <a:rPr lang="en-GB" sz="1000" b="1">
                          <a:effectLst/>
                          <a:latin typeface="Arial" panose="020B0604020202020204" pitchFamily="34" charset="0"/>
                          <a:ea typeface="Calibri" panose="020F0502020204030204" pitchFamily="34" charset="0"/>
                          <a:cs typeface="Times New Roman" panose="02020603050405020304" pitchFamily="18" charset="0"/>
                        </a:rPr>
                        <a:t>Percentage Attendance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b="1" dirty="0">
                          <a:effectLst/>
                          <a:latin typeface="Arial" panose="020B0604020202020204" pitchFamily="34" charset="0"/>
                          <a:ea typeface="Calibri" panose="020F0502020204030204" pitchFamily="34" charset="0"/>
                          <a:cs typeface="Times New Roman" panose="02020603050405020304" pitchFamily="18" charset="0"/>
                        </a:rPr>
                        <a:t>Days lost to absence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b="1">
                          <a:effectLst/>
                          <a:latin typeface="Arial" panose="020B0604020202020204" pitchFamily="34" charset="0"/>
                          <a:ea typeface="Calibri" panose="020F0502020204030204" pitchFamily="34" charset="0"/>
                          <a:cs typeface="Times New Roman" panose="02020603050405020304" pitchFamily="18" charset="0"/>
                        </a:rPr>
                        <a:t>5 year context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b="1">
                          <a:effectLst/>
                          <a:latin typeface="Arial" panose="020B0604020202020204" pitchFamily="34" charset="0"/>
                          <a:ea typeface="Calibri" panose="020F0502020204030204" pitchFamily="34" charset="0"/>
                          <a:cs typeface="Times New Roman" panose="02020603050405020304" pitchFamily="18" charset="0"/>
                        </a:rPr>
                        <a:t>GCSE Outcome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4791089"/>
                  </a:ext>
                </a:extLst>
              </a:tr>
              <a:tr h="292001">
                <a:tc>
                  <a:txBody>
                    <a:bodyPr/>
                    <a:lstStyle/>
                    <a:p>
                      <a:pP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98%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4 days lost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187376903"/>
                  </a:ext>
                </a:extLst>
              </a:tr>
              <a:tr h="292001">
                <a:tc>
                  <a:txBody>
                    <a:bodyPr/>
                    <a:lstStyle/>
                    <a:p>
                      <a:pP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96%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8 days lost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09143621"/>
                  </a:ext>
                </a:extLst>
              </a:tr>
              <a:tr h="907143">
                <a:tc>
                  <a:txBody>
                    <a:bodyPr/>
                    <a:lstStyle/>
                    <a:p>
                      <a:pP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90%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19 days lost (one day every fortnight)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Half a year of education missed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Underachievement by 1 GCSE grade in every subject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456785140"/>
                  </a:ext>
                </a:extLst>
              </a:tr>
              <a:tr h="292001">
                <a:tc>
                  <a:txBody>
                    <a:bodyPr/>
                    <a:lstStyle/>
                    <a:p>
                      <a:pP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85%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29 days lost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745610877"/>
                  </a:ext>
                </a:extLst>
              </a:tr>
              <a:tr h="907143">
                <a:tc>
                  <a:txBody>
                    <a:bodyPr/>
                    <a:lstStyle/>
                    <a:p>
                      <a:pP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80%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38 days lost (one day per week)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An entire year of education missed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Underachievement by 2 GCSE grade in every subject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250610100"/>
                  </a:ext>
                </a:extLst>
              </a:tr>
            </a:tbl>
          </a:graphicData>
        </a:graphic>
      </p:graphicFrame>
      <p:sp>
        <p:nvSpPr>
          <p:cNvPr id="6" name="TextBox 5">
            <a:extLst>
              <a:ext uri="{FF2B5EF4-FFF2-40B4-BE49-F238E27FC236}">
                <a16:creationId xmlns:a16="http://schemas.microsoft.com/office/drawing/2014/main" id="{FE1ED24A-A271-4ACE-944F-DBA5DADCF5B3}"/>
              </a:ext>
            </a:extLst>
          </p:cNvPr>
          <p:cNvSpPr txBox="1"/>
          <p:nvPr/>
        </p:nvSpPr>
        <p:spPr>
          <a:xfrm>
            <a:off x="251927" y="2687216"/>
            <a:ext cx="2836506" cy="4031873"/>
          </a:xfrm>
          <a:prstGeom prst="rect">
            <a:avLst/>
          </a:prstGeom>
          <a:noFill/>
        </p:spPr>
        <p:txBody>
          <a:bodyPr wrap="square" rtlCol="0">
            <a:spAutoFit/>
          </a:bodyPr>
          <a:lstStyle/>
          <a:p>
            <a:pPr marL="285750" indent="-285750">
              <a:buFont typeface="Arial" panose="020B0604020202020204" pitchFamily="34" charset="0"/>
              <a:buChar char="•"/>
            </a:pPr>
            <a:r>
              <a:rPr lang="en-GB" sz="1600" dirty="0"/>
              <a:t>Students should be in unless there is an exceptional reason not to be (see Newsletter)</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Appointments outside of school time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Holidays outside of school time- 175 days a year students aren’t in school</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solidFill>
                  <a:srgbClr val="00B0F0"/>
                </a:solidFill>
              </a:rPr>
              <a:t>Speak to us if there are issues and we will support you!</a:t>
            </a:r>
          </a:p>
        </p:txBody>
      </p:sp>
    </p:spTree>
    <p:extLst>
      <p:ext uri="{BB962C8B-B14F-4D97-AF65-F5344CB8AC3E}">
        <p14:creationId xmlns:p14="http://schemas.microsoft.com/office/powerpoint/2010/main" val="3345266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F5BD8-618B-4AFF-8C53-6FFDAA3A46D4}"/>
              </a:ext>
            </a:extLst>
          </p:cNvPr>
          <p:cNvSpPr>
            <a:spLocks noGrp="1"/>
          </p:cNvSpPr>
          <p:nvPr>
            <p:ph type="title"/>
          </p:nvPr>
        </p:nvSpPr>
        <p:spPr/>
        <p:txBody>
          <a:bodyPr/>
          <a:lstStyle/>
          <a:p>
            <a:r>
              <a:rPr lang="en-GB" dirty="0"/>
              <a:t>To keep things simple we ask students to remember the BASICS at all times…</a:t>
            </a:r>
          </a:p>
        </p:txBody>
      </p:sp>
      <p:sp>
        <p:nvSpPr>
          <p:cNvPr id="3" name="Content Placeholder 2">
            <a:extLst>
              <a:ext uri="{FF2B5EF4-FFF2-40B4-BE49-F238E27FC236}">
                <a16:creationId xmlns:a16="http://schemas.microsoft.com/office/drawing/2014/main" id="{62D8CD69-6718-4E3D-BD59-75BEEA567D58}"/>
              </a:ext>
            </a:extLst>
          </p:cNvPr>
          <p:cNvSpPr>
            <a:spLocks noGrp="1"/>
          </p:cNvSpPr>
          <p:nvPr>
            <p:ph idx="1"/>
          </p:nvPr>
        </p:nvSpPr>
        <p:spPr>
          <a:xfrm>
            <a:off x="802434" y="2379306"/>
            <a:ext cx="9927770" cy="4301412"/>
          </a:xfrm>
        </p:spPr>
        <p:txBody>
          <a:bodyPr>
            <a:noAutofit/>
          </a:bodyPr>
          <a:lstStyle/>
          <a:p>
            <a:r>
              <a:rPr lang="en-GB" sz="3600" dirty="0">
                <a:solidFill>
                  <a:srgbClr val="FF0000"/>
                </a:solidFill>
              </a:rPr>
              <a:t>B</a:t>
            </a:r>
            <a:r>
              <a:rPr lang="en-GB" sz="3600" dirty="0"/>
              <a:t>- Be Kind</a:t>
            </a:r>
          </a:p>
          <a:p>
            <a:r>
              <a:rPr lang="en-GB" sz="3600" dirty="0">
                <a:solidFill>
                  <a:srgbClr val="FF0000"/>
                </a:solidFill>
              </a:rPr>
              <a:t>A</a:t>
            </a:r>
            <a:r>
              <a:rPr lang="en-GB" sz="3600" dirty="0"/>
              <a:t>- Activity</a:t>
            </a:r>
          </a:p>
          <a:p>
            <a:r>
              <a:rPr lang="en-GB" sz="3600" dirty="0">
                <a:solidFill>
                  <a:srgbClr val="FF0000"/>
                </a:solidFill>
              </a:rPr>
              <a:t>S</a:t>
            </a:r>
            <a:r>
              <a:rPr lang="en-GB" sz="3600" dirty="0"/>
              <a:t>- Say Something and Speak out</a:t>
            </a:r>
          </a:p>
          <a:p>
            <a:r>
              <a:rPr lang="en-GB" sz="3600" dirty="0">
                <a:solidFill>
                  <a:srgbClr val="FF0000"/>
                </a:solidFill>
              </a:rPr>
              <a:t>I</a:t>
            </a:r>
            <a:r>
              <a:rPr lang="en-GB" sz="3600" dirty="0"/>
              <a:t>- I am responsible</a:t>
            </a:r>
          </a:p>
          <a:p>
            <a:r>
              <a:rPr lang="en-GB" sz="3600" dirty="0">
                <a:solidFill>
                  <a:srgbClr val="FF0000"/>
                </a:solidFill>
              </a:rPr>
              <a:t>C</a:t>
            </a:r>
            <a:r>
              <a:rPr lang="en-GB" sz="3600" dirty="0"/>
              <a:t>- Connect and Communicate</a:t>
            </a:r>
          </a:p>
          <a:p>
            <a:r>
              <a:rPr lang="en-GB" sz="3600" dirty="0">
                <a:solidFill>
                  <a:srgbClr val="FF0000"/>
                </a:solidFill>
              </a:rPr>
              <a:t>S</a:t>
            </a:r>
            <a:r>
              <a:rPr lang="en-GB" sz="3600" dirty="0"/>
              <a:t>- Service </a:t>
            </a:r>
          </a:p>
        </p:txBody>
      </p:sp>
    </p:spTree>
    <p:extLst>
      <p:ext uri="{BB962C8B-B14F-4D97-AF65-F5344CB8AC3E}">
        <p14:creationId xmlns:p14="http://schemas.microsoft.com/office/powerpoint/2010/main" val="1994202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Supporting School</a:t>
            </a:r>
          </a:p>
        </p:txBody>
      </p:sp>
      <p:sp>
        <p:nvSpPr>
          <p:cNvPr id="3" name="Content Placeholder 2"/>
          <p:cNvSpPr>
            <a:spLocks noGrp="1"/>
          </p:cNvSpPr>
          <p:nvPr>
            <p:ph idx="1"/>
          </p:nvPr>
        </p:nvSpPr>
        <p:spPr>
          <a:xfrm>
            <a:off x="546112" y="2345140"/>
            <a:ext cx="10156100" cy="4428883"/>
          </a:xfrm>
        </p:spPr>
        <p:txBody>
          <a:bodyPr>
            <a:noAutofit/>
          </a:bodyPr>
          <a:lstStyle/>
          <a:p>
            <a:r>
              <a:rPr lang="en-GB" sz="2200" dirty="0"/>
              <a:t>Give a clear message that you value and </a:t>
            </a:r>
            <a:r>
              <a:rPr lang="en-GB" sz="2200" dirty="0">
                <a:solidFill>
                  <a:srgbClr val="00B0F0"/>
                </a:solidFill>
              </a:rPr>
              <a:t>support school</a:t>
            </a:r>
          </a:p>
          <a:p>
            <a:r>
              <a:rPr lang="en-GB" sz="2200" dirty="0"/>
              <a:t>Acknowledge that not everything will be ‘perfect’ (and rarely is!)</a:t>
            </a:r>
          </a:p>
          <a:p>
            <a:r>
              <a:rPr lang="en-GB" sz="2200" dirty="0">
                <a:solidFill>
                  <a:srgbClr val="00B0F0"/>
                </a:solidFill>
              </a:rPr>
              <a:t>Support and promote our school rules</a:t>
            </a:r>
          </a:p>
          <a:p>
            <a:r>
              <a:rPr lang="en-GB" sz="2200" dirty="0"/>
              <a:t>Realise that there are always </a:t>
            </a:r>
            <a:r>
              <a:rPr lang="en-GB" sz="2200" dirty="0">
                <a:solidFill>
                  <a:srgbClr val="00B0F0"/>
                </a:solidFill>
              </a:rPr>
              <a:t>alternative views and interpretations </a:t>
            </a:r>
            <a:r>
              <a:rPr lang="en-GB" sz="2200" dirty="0"/>
              <a:t>of events (we try to ensure we get a balanced complete overview)</a:t>
            </a:r>
          </a:p>
          <a:p>
            <a:r>
              <a:rPr lang="en-GB" sz="2200" dirty="0">
                <a:solidFill>
                  <a:srgbClr val="00B0F0"/>
                </a:solidFill>
              </a:rPr>
              <a:t>Respect and support school’s decisions </a:t>
            </a:r>
            <a:r>
              <a:rPr lang="en-GB" sz="2200" dirty="0"/>
              <a:t>(they are made after careful consideration)</a:t>
            </a:r>
          </a:p>
          <a:p>
            <a:r>
              <a:rPr lang="en-GB" sz="2200" dirty="0"/>
              <a:t>Encourage restorative approaches</a:t>
            </a:r>
          </a:p>
          <a:p>
            <a:r>
              <a:rPr lang="en-GB" sz="2200" dirty="0"/>
              <a:t>Encourage your child to always be kind and treat others with respect</a:t>
            </a:r>
          </a:p>
          <a:p>
            <a:r>
              <a:rPr lang="en-GB" sz="2200" dirty="0"/>
              <a:t>Expect excellent attendance and behaviour</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6366" y="-73152"/>
            <a:ext cx="1729522" cy="2637163"/>
          </a:xfrm>
          <a:prstGeom prst="rect">
            <a:avLst/>
          </a:prstGeom>
        </p:spPr>
      </p:pic>
    </p:spTree>
    <p:custDataLst>
      <p:tags r:id="rId1"/>
    </p:custDataLst>
    <p:extLst>
      <p:ext uri="{BB962C8B-B14F-4D97-AF65-F5344CB8AC3E}">
        <p14:creationId xmlns:p14="http://schemas.microsoft.com/office/powerpoint/2010/main" val="770316884"/>
      </p:ext>
    </p:extLst>
  </p:cSld>
  <p:clrMapOvr>
    <a:masterClrMapping/>
  </p:clrMapOvr>
  <mc:AlternateContent xmlns:mc="http://schemas.openxmlformats.org/markup-compatibility/2006" xmlns:p14="http://schemas.microsoft.com/office/powerpoint/2010/main">
    <mc:Choice Requires="p14">
      <p:transition spd="slow" p14:dur="2000" advTm="115426"/>
    </mc:Choice>
    <mc:Fallback xmlns="">
      <p:transition spd="slow" advTm="1154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Supporting School</a:t>
            </a:r>
          </a:p>
        </p:txBody>
      </p:sp>
      <p:sp>
        <p:nvSpPr>
          <p:cNvPr id="3" name="Content Placeholder 2"/>
          <p:cNvSpPr>
            <a:spLocks noGrp="1"/>
          </p:cNvSpPr>
          <p:nvPr>
            <p:ph idx="1"/>
          </p:nvPr>
        </p:nvSpPr>
        <p:spPr>
          <a:xfrm>
            <a:off x="706899" y="2438526"/>
            <a:ext cx="9790040" cy="4148885"/>
          </a:xfrm>
        </p:spPr>
        <p:txBody>
          <a:bodyPr>
            <a:noAutofit/>
          </a:bodyPr>
          <a:lstStyle/>
          <a:p>
            <a:pPr marL="0" indent="0">
              <a:buNone/>
            </a:pPr>
            <a:r>
              <a:rPr lang="en-GB" sz="2000" dirty="0"/>
              <a:t>Practical ideas:</a:t>
            </a:r>
          </a:p>
          <a:p>
            <a:pPr marL="0" indent="0">
              <a:buNone/>
            </a:pPr>
            <a:endParaRPr lang="en-GB" sz="2000" dirty="0"/>
          </a:p>
          <a:p>
            <a:r>
              <a:rPr lang="en-GB" sz="2000" dirty="0"/>
              <a:t>Attend parents/carers’ evenings</a:t>
            </a:r>
          </a:p>
          <a:p>
            <a:r>
              <a:rPr lang="en-GB" sz="2000" dirty="0"/>
              <a:t>Support school events whenever possible</a:t>
            </a:r>
          </a:p>
          <a:p>
            <a:r>
              <a:rPr lang="en-GB" sz="2000" dirty="0"/>
              <a:t>Help out when you can </a:t>
            </a:r>
            <a:r>
              <a:rPr lang="en-GB" sz="2000" dirty="0" err="1"/>
              <a:t>eg</a:t>
            </a:r>
            <a:r>
              <a:rPr lang="en-GB" sz="2000" dirty="0"/>
              <a:t> cake sales, sports fixtures …</a:t>
            </a:r>
          </a:p>
          <a:p>
            <a:r>
              <a:rPr lang="en-GB" sz="2000" dirty="0"/>
              <a:t>Consider becoming a Parent Governor</a:t>
            </a:r>
          </a:p>
          <a:p>
            <a:r>
              <a:rPr lang="en-GB" sz="2000" dirty="0"/>
              <a:t>Follow us on Facebook!</a:t>
            </a:r>
          </a:p>
          <a:p>
            <a:r>
              <a:rPr lang="en-GB" sz="2000" dirty="0"/>
              <a:t>Let us know if your child does things outside of school to help others or has achieved something (students are often to modest to tell us!)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6366" y="-73152"/>
            <a:ext cx="1647226" cy="2511679"/>
          </a:xfrm>
          <a:prstGeom prst="rect">
            <a:avLst/>
          </a:prstGeom>
        </p:spPr>
      </p:pic>
    </p:spTree>
    <p:custDataLst>
      <p:tags r:id="rId1"/>
    </p:custDataLst>
    <p:extLst>
      <p:ext uri="{BB962C8B-B14F-4D97-AF65-F5344CB8AC3E}">
        <p14:creationId xmlns:p14="http://schemas.microsoft.com/office/powerpoint/2010/main" val="4209309757"/>
      </p:ext>
    </p:extLst>
  </p:cSld>
  <p:clrMapOvr>
    <a:masterClrMapping/>
  </p:clrMapOvr>
  <mc:AlternateContent xmlns:mc="http://schemas.openxmlformats.org/markup-compatibility/2006" xmlns:p14="http://schemas.microsoft.com/office/powerpoint/2010/main">
    <mc:Choice Requires="p14">
      <p:transition spd="slow" p14:dur="2000" advTm="70755"/>
    </mc:Choice>
    <mc:Fallback xmlns="">
      <p:transition spd="slow" advTm="707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If you have Concerns …</a:t>
            </a:r>
          </a:p>
        </p:txBody>
      </p:sp>
      <p:sp>
        <p:nvSpPr>
          <p:cNvPr id="3" name="Content Placeholder 2"/>
          <p:cNvSpPr>
            <a:spLocks noGrp="1"/>
          </p:cNvSpPr>
          <p:nvPr>
            <p:ph idx="1"/>
          </p:nvPr>
        </p:nvSpPr>
        <p:spPr>
          <a:xfrm>
            <a:off x="598773" y="2584646"/>
            <a:ext cx="8761412" cy="3416300"/>
          </a:xfrm>
        </p:spPr>
        <p:txBody>
          <a:bodyPr>
            <a:normAutofit lnSpcReduction="10000"/>
          </a:bodyPr>
          <a:lstStyle/>
          <a:p>
            <a:r>
              <a:rPr lang="en-GB" dirty="0"/>
              <a:t>Telephone school to talk to Miss Quraishi Head of Year</a:t>
            </a:r>
          </a:p>
          <a:p>
            <a:pPr marL="0" indent="0">
              <a:buNone/>
            </a:pPr>
            <a:r>
              <a:rPr lang="en-GB" dirty="0"/>
              <a:t>or</a:t>
            </a:r>
          </a:p>
          <a:p>
            <a:r>
              <a:rPr lang="en-GB" dirty="0"/>
              <a:t>Email </a:t>
            </a:r>
            <a:r>
              <a:rPr lang="en-GB" dirty="0">
                <a:hlinkClick r:id="rId4"/>
              </a:rPr>
              <a:t>mainschool@crgs.org.uk</a:t>
            </a:r>
            <a:endParaRPr lang="en-GB" dirty="0"/>
          </a:p>
          <a:p>
            <a:endParaRPr lang="en-GB" dirty="0"/>
          </a:p>
          <a:p>
            <a:r>
              <a:rPr lang="en-GB" dirty="0"/>
              <a:t>We have 5 Designated Safeguarding Leads at Main School </a:t>
            </a:r>
          </a:p>
          <a:p>
            <a:endParaRPr lang="en-GB" dirty="0"/>
          </a:p>
          <a:p>
            <a:r>
              <a:rPr lang="en-GB" dirty="0"/>
              <a:t>We have a policy for dealing with concerns and complaints</a:t>
            </a:r>
          </a:p>
          <a:p>
            <a:endParaRPr lang="en-GB" dirty="0"/>
          </a:p>
          <a:p>
            <a:r>
              <a:rPr lang="en-GB" dirty="0"/>
              <a:t>and</a:t>
            </a:r>
            <a:r>
              <a:rPr lang="en-GB"/>
              <a:t>, finally…</a:t>
            </a:r>
            <a:endParaRPr lang="en-GB" dirty="0"/>
          </a:p>
          <a:p>
            <a:pPr marL="0" indent="0">
              <a:buNone/>
            </a:pPr>
            <a:endParaRPr lang="en-GB"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6366" y="-73152"/>
            <a:ext cx="1647226" cy="2511679"/>
          </a:xfrm>
          <a:prstGeom prst="rect">
            <a:avLst/>
          </a:prstGeom>
        </p:spPr>
      </p:pic>
      <p:pic>
        <p:nvPicPr>
          <p:cNvPr id="5" name="Picture 2" descr="Image result for thank yo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0208" y="4292796"/>
            <a:ext cx="3452387" cy="240243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53324294"/>
      </p:ext>
    </p:extLst>
  </p:cSld>
  <p:clrMapOvr>
    <a:masterClrMapping/>
  </p:clrMapOvr>
  <mc:AlternateContent xmlns:mc="http://schemas.openxmlformats.org/markup-compatibility/2006" xmlns:p14="http://schemas.microsoft.com/office/powerpoint/2010/main">
    <mc:Choice Requires="p14">
      <p:transition spd="slow" p14:dur="2000" advTm="107450"/>
    </mc:Choice>
    <mc:Fallback xmlns="">
      <p:transition spd="slow" advTm="1074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My Roles in School</a:t>
            </a:r>
          </a:p>
        </p:txBody>
      </p:sp>
      <p:sp>
        <p:nvSpPr>
          <p:cNvPr id="3" name="Content Placeholder 2"/>
          <p:cNvSpPr>
            <a:spLocks noGrp="1"/>
          </p:cNvSpPr>
          <p:nvPr>
            <p:ph sz="half" idx="1"/>
          </p:nvPr>
        </p:nvSpPr>
        <p:spPr>
          <a:xfrm>
            <a:off x="0" y="2336873"/>
            <a:ext cx="4698358" cy="3599316"/>
          </a:xfrm>
        </p:spPr>
        <p:txBody>
          <a:bodyPr>
            <a:normAutofit/>
          </a:bodyPr>
          <a:lstStyle/>
          <a:p>
            <a:r>
              <a:rPr lang="en-GB" sz="2000" dirty="0"/>
              <a:t>Academic monitoring and intervention </a:t>
            </a:r>
          </a:p>
        </p:txBody>
      </p:sp>
      <p:sp>
        <p:nvSpPr>
          <p:cNvPr id="4" name="Content Placeholder 3"/>
          <p:cNvSpPr>
            <a:spLocks noGrp="1"/>
          </p:cNvSpPr>
          <p:nvPr>
            <p:ph sz="half" idx="2"/>
          </p:nvPr>
        </p:nvSpPr>
        <p:spPr>
          <a:xfrm>
            <a:off x="4001297" y="2343501"/>
            <a:ext cx="4700058" cy="3599316"/>
          </a:xfrm>
        </p:spPr>
        <p:txBody>
          <a:bodyPr>
            <a:normAutofit/>
          </a:bodyPr>
          <a:lstStyle/>
          <a:p>
            <a:r>
              <a:rPr lang="en-GB" sz="2000" dirty="0"/>
              <a:t>Lead pastoral team – Heads of Year and other staff involved in pastoral care and support</a:t>
            </a:r>
          </a:p>
        </p:txBody>
      </p:sp>
      <p:sp>
        <p:nvSpPr>
          <p:cNvPr id="6" name="TextBox 5"/>
          <p:cNvSpPr txBox="1"/>
          <p:nvPr/>
        </p:nvSpPr>
        <p:spPr>
          <a:xfrm>
            <a:off x="8857164" y="2336873"/>
            <a:ext cx="3048000" cy="1015663"/>
          </a:xfrm>
          <a:prstGeom prst="rect">
            <a:avLst/>
          </a:prstGeom>
          <a:noFill/>
        </p:spPr>
        <p:txBody>
          <a:bodyPr wrap="square" rtlCol="0">
            <a:spAutoFit/>
          </a:bodyPr>
          <a:lstStyle/>
          <a:p>
            <a:r>
              <a:rPr lang="en-GB" sz="2000" dirty="0"/>
              <a:t>Support student (and staff!) emotional health and wellbeing</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3561" y="3390588"/>
            <a:ext cx="3321603" cy="2298140"/>
          </a:xfrm>
          <a:prstGeom prst="rect">
            <a:avLst/>
          </a:prstGeom>
        </p:spPr>
      </p:pic>
      <p:pic>
        <p:nvPicPr>
          <p:cNvPr id="4102" name="Picture 6" descr="Student Pastoral Support Team Events | Eventbr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437" y="3782420"/>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Tips for How to Implement Response to Intervention (RTI) in Your Classroo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234" y="351278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16366" y="-73152"/>
            <a:ext cx="1647226" cy="2511679"/>
          </a:xfrm>
          <a:prstGeom prst="rect">
            <a:avLst/>
          </a:prstGeom>
        </p:spPr>
      </p:pic>
    </p:spTree>
    <p:extLst>
      <p:ext uri="{BB962C8B-B14F-4D97-AF65-F5344CB8AC3E}">
        <p14:creationId xmlns:p14="http://schemas.microsoft.com/office/powerpoint/2010/main" val="3662088193"/>
      </p:ext>
    </p:extLst>
  </p:cSld>
  <p:clrMapOvr>
    <a:masterClrMapping/>
  </p:clrMapOvr>
  <mc:AlternateContent xmlns:mc="http://schemas.openxmlformats.org/markup-compatibility/2006" xmlns:p14="http://schemas.microsoft.com/office/powerpoint/2010/main">
    <mc:Choice Requires="p14">
      <p:transition spd="slow" p14:dur="2000" advTm="19732"/>
    </mc:Choice>
    <mc:Fallback xmlns="">
      <p:transition spd="slow" advTm="1973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713232"/>
            <a:ext cx="9878918" cy="967400"/>
          </a:xfrm>
        </p:spPr>
        <p:txBody>
          <a:bodyPr/>
          <a:lstStyle/>
          <a:p>
            <a:r>
              <a:rPr lang="en-GB" dirty="0"/>
              <a:t>Academic Monitoring and Intervention </a:t>
            </a:r>
            <a:br>
              <a:rPr lang="en-GB" dirty="0"/>
            </a:br>
            <a:endParaRPr lang="en-GB" dirty="0"/>
          </a:p>
        </p:txBody>
      </p:sp>
      <p:sp>
        <p:nvSpPr>
          <p:cNvPr id="4" name="Content Placeholder 3"/>
          <p:cNvSpPr>
            <a:spLocks noGrp="1"/>
          </p:cNvSpPr>
          <p:nvPr>
            <p:ph sz="half" idx="2"/>
          </p:nvPr>
        </p:nvSpPr>
        <p:spPr>
          <a:xfrm>
            <a:off x="5091206" y="2467016"/>
            <a:ext cx="6245487" cy="4204372"/>
          </a:xfrm>
        </p:spPr>
        <p:txBody>
          <a:bodyPr>
            <a:noAutofit/>
          </a:bodyPr>
          <a:lstStyle/>
          <a:p>
            <a:r>
              <a:rPr lang="en-GB" sz="2400" dirty="0"/>
              <a:t>The most important thing in terms of academic progress is your child’s </a:t>
            </a:r>
            <a:r>
              <a:rPr lang="en-GB" sz="2400" dirty="0">
                <a:solidFill>
                  <a:srgbClr val="00B0F0"/>
                </a:solidFill>
              </a:rPr>
              <a:t>Commitment to Learning</a:t>
            </a:r>
          </a:p>
          <a:p>
            <a:r>
              <a:rPr lang="en-GB" sz="2400" dirty="0"/>
              <a:t>This the main thing we look at (especially in the first couple of years)</a:t>
            </a:r>
          </a:p>
          <a:p>
            <a:r>
              <a:rPr lang="en-GB" sz="2400" dirty="0"/>
              <a:t>If your child’s </a:t>
            </a:r>
            <a:r>
              <a:rPr lang="en-GB" sz="2400" dirty="0">
                <a:solidFill>
                  <a:srgbClr val="00B0F0"/>
                </a:solidFill>
              </a:rPr>
              <a:t>Commitment to Learning </a:t>
            </a:r>
            <a:r>
              <a:rPr lang="en-GB" sz="2400" dirty="0"/>
              <a:t>is good/excellent then their results will take care of themselves- this is not something to think about at this stage!</a:t>
            </a:r>
          </a:p>
          <a:p>
            <a:r>
              <a:rPr lang="en-GB" sz="2400" dirty="0"/>
              <a:t>You will see </a:t>
            </a:r>
            <a:r>
              <a:rPr lang="en-GB" sz="2400" dirty="0">
                <a:solidFill>
                  <a:srgbClr val="00B0F0"/>
                </a:solidFill>
              </a:rPr>
              <a:t>CTL</a:t>
            </a:r>
            <a:r>
              <a:rPr lang="en-GB" sz="2400" dirty="0"/>
              <a:t> this on Interim reports </a:t>
            </a:r>
          </a:p>
        </p:txBody>
      </p:sp>
      <p:sp>
        <p:nvSpPr>
          <p:cNvPr id="5" name="Content Placeholder 2"/>
          <p:cNvSpPr>
            <a:spLocks noGrp="1"/>
          </p:cNvSpPr>
          <p:nvPr>
            <p:ph sz="half" idx="1"/>
          </p:nvPr>
        </p:nvSpPr>
        <p:spPr>
          <a:xfrm>
            <a:off x="-33629" y="2267339"/>
            <a:ext cx="5445384" cy="3628624"/>
          </a:xfrm>
        </p:spPr>
        <p:txBody>
          <a:bodyPr>
            <a:normAutofit/>
          </a:bodyPr>
          <a:lstStyle/>
          <a:p>
            <a:r>
              <a:rPr lang="en-GB" sz="3000" b="1" dirty="0"/>
              <a:t>Commitment to Learning (CTL)</a:t>
            </a:r>
          </a:p>
        </p:txBody>
      </p:sp>
      <p:pic>
        <p:nvPicPr>
          <p:cNvPr id="6" name="Picture 8" descr="Tips for How to Implement Response to Intervention (RTI) in Your Classro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816" y="3502065"/>
            <a:ext cx="3169323" cy="31693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6366" y="-73152"/>
            <a:ext cx="1647226" cy="2511679"/>
          </a:xfrm>
          <a:prstGeom prst="rect">
            <a:avLst/>
          </a:prstGeom>
        </p:spPr>
      </p:pic>
    </p:spTree>
    <p:extLst>
      <p:ext uri="{BB962C8B-B14F-4D97-AF65-F5344CB8AC3E}">
        <p14:creationId xmlns:p14="http://schemas.microsoft.com/office/powerpoint/2010/main" val="860204899"/>
      </p:ext>
    </p:extLst>
  </p:cSld>
  <p:clrMapOvr>
    <a:masterClrMapping/>
  </p:clrMapOvr>
  <mc:AlternateContent xmlns:mc="http://schemas.openxmlformats.org/markup-compatibility/2006" xmlns:p14="http://schemas.microsoft.com/office/powerpoint/2010/main">
    <mc:Choice Requires="p14">
      <p:transition spd="slow" p14:dur="2000" advTm="36033"/>
    </mc:Choice>
    <mc:Fallback xmlns="">
      <p:transition spd="slow" advTm="3603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Pastoral Support </a:t>
            </a:r>
          </a:p>
        </p:txBody>
      </p:sp>
      <p:pic>
        <p:nvPicPr>
          <p:cNvPr id="5" name="Picture 4"/>
          <p:cNvPicPr>
            <a:picLocks noChangeAspect="1"/>
          </p:cNvPicPr>
          <p:nvPr/>
        </p:nvPicPr>
        <p:blipFill>
          <a:blip r:embed="rId2"/>
          <a:stretch>
            <a:fillRect/>
          </a:stretch>
        </p:blipFill>
        <p:spPr>
          <a:xfrm>
            <a:off x="2039455" y="2273708"/>
            <a:ext cx="2916936" cy="2187702"/>
          </a:xfrm>
          <a:prstGeom prst="rect">
            <a:avLst/>
          </a:prstGeom>
        </p:spPr>
      </p:pic>
      <p:pic>
        <p:nvPicPr>
          <p:cNvPr id="6" name="Content Placeholder 5"/>
          <p:cNvPicPr>
            <a:picLocks noGrp="1" noChangeAspect="1"/>
          </p:cNvPicPr>
          <p:nvPr>
            <p:ph sz="half" idx="1"/>
          </p:nvPr>
        </p:nvPicPr>
        <p:blipFill>
          <a:blip r:embed="rId3"/>
          <a:stretch>
            <a:fillRect/>
          </a:stretch>
        </p:blipFill>
        <p:spPr>
          <a:xfrm>
            <a:off x="0" y="4743271"/>
            <a:ext cx="3236870" cy="2114729"/>
          </a:xfrm>
          <a:prstGeom prst="rect">
            <a:avLst/>
          </a:prstGeom>
        </p:spPr>
      </p:pic>
      <p:pic>
        <p:nvPicPr>
          <p:cNvPr id="7" name="Content Placeholder 6"/>
          <p:cNvPicPr>
            <a:picLocks noGrp="1" noChangeAspect="1"/>
          </p:cNvPicPr>
          <p:nvPr>
            <p:ph sz="half" idx="2"/>
          </p:nvPr>
        </p:nvPicPr>
        <p:blipFill>
          <a:blip r:embed="rId4"/>
          <a:stretch>
            <a:fillRect/>
          </a:stretch>
        </p:blipFill>
        <p:spPr>
          <a:xfrm>
            <a:off x="3236870" y="4489662"/>
            <a:ext cx="2945160" cy="2368338"/>
          </a:xfrm>
          <a:prstGeom prst="rect">
            <a:avLst/>
          </a:prstGeom>
        </p:spPr>
      </p:pic>
      <p:sp>
        <p:nvSpPr>
          <p:cNvPr id="9" name="TextBox 8"/>
          <p:cNvSpPr txBox="1"/>
          <p:nvPr/>
        </p:nvSpPr>
        <p:spPr>
          <a:xfrm>
            <a:off x="6647687" y="2555569"/>
            <a:ext cx="5327291" cy="5355312"/>
          </a:xfrm>
          <a:prstGeom prst="rect">
            <a:avLst/>
          </a:prstGeom>
          <a:noFill/>
        </p:spPr>
        <p:txBody>
          <a:bodyPr wrap="square" rtlCol="0">
            <a:spAutoFit/>
          </a:bodyPr>
          <a:lstStyle/>
          <a:p>
            <a:pPr marL="285750" indent="-285750">
              <a:buFont typeface="Arial" panose="020B0604020202020204" pitchFamily="34" charset="0"/>
              <a:buChar char="•"/>
            </a:pPr>
            <a:r>
              <a:rPr lang="en-GB" dirty="0"/>
              <a:t>1-1 Support with Miss Quraishi,  Head of Year 7 (email </a:t>
            </a:r>
            <a:r>
              <a:rPr lang="en-GB" dirty="0">
                <a:hlinkClick r:id="rId5"/>
              </a:rPr>
              <a:t>mainschool@crgs.org.uk</a:t>
            </a:r>
            <a:r>
              <a:rPr lang="en-GB" dirty="0"/>
              <a:t>)</a:t>
            </a:r>
          </a:p>
          <a:p>
            <a:endParaRPr lang="en-GB" dirty="0"/>
          </a:p>
          <a:p>
            <a:pPr marL="285750" indent="-285750">
              <a:buFont typeface="Arial" panose="020B0604020202020204" pitchFamily="34" charset="0"/>
              <a:buChar char="•"/>
            </a:pPr>
            <a:r>
              <a:rPr lang="en-GB" dirty="0"/>
              <a:t>Access to the NEST at breaks and lunchtime</a:t>
            </a:r>
          </a:p>
          <a:p>
            <a:endParaRPr lang="en-GB" dirty="0"/>
          </a:p>
          <a:p>
            <a:pPr marL="285750" indent="-285750">
              <a:buFont typeface="Arial" panose="020B0604020202020204" pitchFamily="34" charset="0"/>
              <a:buChar char="•"/>
            </a:pPr>
            <a:r>
              <a:rPr lang="en-GB" dirty="0"/>
              <a:t>Students can email Mrs Crow at any time  </a:t>
            </a:r>
            <a:r>
              <a:rPr lang="en-GB" dirty="0">
                <a:hlinkClick r:id="rId6"/>
              </a:rPr>
              <a:t>studentsupport@crgs.org.uk</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Mental Health Support Team (you may have seen them already in the canteen area)</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#reframe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Nurture Breakfast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a:p>
            <a:endParaRPr lang="en-GB" dirty="0"/>
          </a:p>
        </p:txBody>
      </p:sp>
      <p:pic>
        <p:nvPicPr>
          <p:cNvPr id="11" name="Picture 10" descr="C:\Users\J Alcock\AppData\Local\Microsoft\Windows\INetCache\Content.Outlook\ZF4PTB1K\SS_Mrs R Crow.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72482" y="2428765"/>
            <a:ext cx="1775206" cy="1934093"/>
          </a:xfrm>
          <a:prstGeom prst="rect">
            <a:avLst/>
          </a:prstGeom>
          <a:noFill/>
          <a:ln>
            <a:noFill/>
          </a:ln>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16366" y="-73152"/>
            <a:ext cx="1647226" cy="2511679"/>
          </a:xfrm>
          <a:prstGeom prst="rect">
            <a:avLst/>
          </a:prstGeom>
        </p:spPr>
      </p:pic>
      <p:pic>
        <p:nvPicPr>
          <p:cNvPr id="14" name="Picture 13">
            <a:extLst>
              <a:ext uri="{FF2B5EF4-FFF2-40B4-BE49-F238E27FC236}">
                <a16:creationId xmlns:a16="http://schemas.microsoft.com/office/drawing/2014/main" id="{2E84F44B-2F75-4F0C-A5F2-ECE3DD12E534}"/>
              </a:ext>
            </a:extLst>
          </p:cNvPr>
          <p:cNvPicPr/>
          <p:nvPr/>
        </p:nvPicPr>
        <p:blipFill rotWithShape="1">
          <a:blip r:embed="rId9" cstate="print">
            <a:extLst>
              <a:ext uri="{28A0092B-C50C-407E-A947-70E740481C1C}">
                <a14:useLocalDpi xmlns:a14="http://schemas.microsoft.com/office/drawing/2010/main" val="0"/>
              </a:ext>
            </a:extLst>
          </a:blip>
          <a:srcRect l="9985" t="12384" r="66118" b="42140"/>
          <a:stretch/>
        </p:blipFill>
        <p:spPr bwMode="auto">
          <a:xfrm>
            <a:off x="217021" y="2310195"/>
            <a:ext cx="1957012" cy="2114729"/>
          </a:xfrm>
          <a:prstGeom prst="rect">
            <a:avLst/>
          </a:prstGeom>
          <a:noFill/>
          <a:ln>
            <a:noFill/>
          </a:ln>
          <a:extLst>
            <a:ext uri="{53640926-AAD7-44D8-BBD7-CCE9431645EC}">
              <a14:shadowObscured xmlns:a14="http://schemas.microsoft.com/office/drawing/2010/main"/>
            </a:ext>
          </a:extLst>
        </p:spPr>
      </p:pic>
      <p:pic>
        <p:nvPicPr>
          <p:cNvPr id="1030" name="Picture 6" descr="Image result for nhs">
            <a:extLst>
              <a:ext uri="{FF2B5EF4-FFF2-40B4-BE49-F238E27FC236}">
                <a16:creationId xmlns:a16="http://schemas.microsoft.com/office/drawing/2014/main" id="{770CB71E-7C42-4FE4-A7C3-9E724367E47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16366" y="5800635"/>
            <a:ext cx="1810978" cy="830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866813"/>
      </p:ext>
    </p:extLst>
  </p:cSld>
  <p:clrMapOvr>
    <a:masterClrMapping/>
  </p:clrMapOvr>
  <mc:AlternateContent xmlns:mc="http://schemas.openxmlformats.org/markup-compatibility/2006" xmlns:p14="http://schemas.microsoft.com/office/powerpoint/2010/main">
    <mc:Choice Requires="p14">
      <p:transition spd="slow" p14:dur="2000" advTm="37148"/>
    </mc:Choice>
    <mc:Fallback xmlns="">
      <p:transition spd="slow" advTm="3714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512" y="973668"/>
            <a:ext cx="9738359" cy="706964"/>
          </a:xfrm>
        </p:spPr>
        <p:txBody>
          <a:bodyPr/>
          <a:lstStyle/>
          <a:p>
            <a:r>
              <a:rPr lang="en-GB" dirty="0"/>
              <a:t>Supporting  Students’ Emotional Health </a:t>
            </a:r>
            <a:br>
              <a:rPr lang="en-GB" dirty="0"/>
            </a:br>
            <a:r>
              <a:rPr lang="en-GB" dirty="0"/>
              <a:t>and Wellbeing</a:t>
            </a:r>
            <a:br>
              <a:rPr lang="en-GB" dirty="0"/>
            </a:br>
            <a:endParaRPr lang="en-GB" dirty="0"/>
          </a:p>
        </p:txBody>
      </p:sp>
      <p:pic>
        <p:nvPicPr>
          <p:cNvPr id="9" name="Content Placeholder 8"/>
          <p:cNvPicPr>
            <a:picLocks noGrp="1" noChangeAspect="1"/>
          </p:cNvPicPr>
          <p:nvPr>
            <p:ph sz="half" idx="2"/>
          </p:nvPr>
        </p:nvPicPr>
        <p:blipFill>
          <a:blip r:embed="rId2"/>
          <a:stretch>
            <a:fillRect/>
          </a:stretch>
        </p:blipFill>
        <p:spPr>
          <a:xfrm>
            <a:off x="3552294" y="2423160"/>
            <a:ext cx="3009461" cy="2431644"/>
          </a:xfrm>
          <a:prstGeom prst="rect">
            <a:avLst/>
          </a:prstGeom>
        </p:spPr>
      </p:pic>
      <p:pic>
        <p:nvPicPr>
          <p:cNvPr id="7" name="Content Placeholder 6" descr="Screen Clipping"/>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7257" y="2363177"/>
            <a:ext cx="3323834" cy="3203473"/>
          </a:xfr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3685" y="5056632"/>
            <a:ext cx="1605351" cy="1697863"/>
          </a:xfrm>
          <a:prstGeom prst="rect">
            <a:avLst/>
          </a:prstGeom>
        </p:spPr>
      </p:pic>
      <p:sp>
        <p:nvSpPr>
          <p:cNvPr id="11" name="Rounded Rectangle 10"/>
          <p:cNvSpPr/>
          <p:nvPr/>
        </p:nvSpPr>
        <p:spPr>
          <a:xfrm>
            <a:off x="7608276" y="2996367"/>
            <a:ext cx="3323834" cy="352008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tx1"/>
                </a:solidFill>
              </a:rPr>
              <a:t>RECOMMENDED</a:t>
            </a:r>
          </a:p>
          <a:p>
            <a:pPr marL="285750" indent="-285750">
              <a:buFont typeface="Arial" panose="020B0604020202020204" pitchFamily="34" charset="0"/>
              <a:buChar char="•"/>
            </a:pPr>
            <a:r>
              <a:rPr lang="en-US" dirty="0">
                <a:solidFill>
                  <a:srgbClr val="00B050"/>
                </a:solidFill>
              </a:rPr>
              <a:t>Spend an hour a day doing moderate to vigorous exercise</a:t>
            </a:r>
          </a:p>
          <a:p>
            <a:pPr marL="285750" indent="-285750">
              <a:buFont typeface="Arial" panose="020B0604020202020204" pitchFamily="34" charset="0"/>
              <a:buChar char="•"/>
            </a:pPr>
            <a:r>
              <a:rPr lang="en-US" dirty="0">
                <a:solidFill>
                  <a:srgbClr val="FF0000"/>
                </a:solidFill>
              </a:rPr>
              <a:t>No more than two hours a day in front of a screen </a:t>
            </a:r>
          </a:p>
          <a:p>
            <a:pPr marL="285750" indent="-285750">
              <a:buFont typeface="Arial" panose="020B0604020202020204" pitchFamily="34" charset="0"/>
              <a:buChar char="•"/>
            </a:pPr>
            <a:r>
              <a:rPr lang="en-US" dirty="0">
                <a:solidFill>
                  <a:schemeClr val="tx2">
                    <a:lumMod val="60000"/>
                    <a:lumOff val="40000"/>
                  </a:schemeClr>
                </a:solidFill>
              </a:rPr>
              <a:t>Get at least eight hours’ sleep each night</a:t>
            </a:r>
          </a:p>
          <a:p>
            <a:pPr marL="285750" indent="-285750">
              <a:buFont typeface="Arial" panose="020B0604020202020204" pitchFamily="34" charset="0"/>
              <a:buChar char="•"/>
            </a:pPr>
            <a:r>
              <a:rPr lang="en-US" dirty="0">
                <a:solidFill>
                  <a:schemeClr val="tx2">
                    <a:lumMod val="60000"/>
                    <a:lumOff val="40000"/>
                  </a:schemeClr>
                </a:solidFill>
              </a:rPr>
              <a:t>Avoid energy drinks and chose water</a:t>
            </a:r>
            <a:endParaRPr lang="en-GB" dirty="0">
              <a:solidFill>
                <a:schemeClr val="tx2">
                  <a:lumMod val="60000"/>
                  <a:lumOff val="40000"/>
                </a:schemeClr>
              </a:solidFill>
            </a:endParaRPr>
          </a:p>
        </p:txBody>
      </p:sp>
      <p:pic>
        <p:nvPicPr>
          <p:cNvPr id="12" name="Picture 11"/>
          <p:cNvPicPr>
            <a:picLocks noChangeAspect="1"/>
          </p:cNvPicPr>
          <p:nvPr/>
        </p:nvPicPr>
        <p:blipFill>
          <a:blip r:embed="rId5"/>
          <a:stretch>
            <a:fillRect/>
          </a:stretch>
        </p:blipFill>
        <p:spPr>
          <a:xfrm>
            <a:off x="4695855" y="5171092"/>
            <a:ext cx="1964858" cy="1161867"/>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16366" y="-73152"/>
            <a:ext cx="1647226" cy="2511679"/>
          </a:xfrm>
          <a:prstGeom prst="rect">
            <a:avLst/>
          </a:prstGeom>
        </p:spPr>
      </p:pic>
      <p:sp>
        <p:nvSpPr>
          <p:cNvPr id="3" name="Rectangle 2">
            <a:extLst>
              <a:ext uri="{FF2B5EF4-FFF2-40B4-BE49-F238E27FC236}">
                <a16:creationId xmlns:a16="http://schemas.microsoft.com/office/drawing/2014/main" id="{1CD1B7DD-03D5-4DC9-9624-FE1B015575B6}"/>
              </a:ext>
            </a:extLst>
          </p:cNvPr>
          <p:cNvSpPr/>
          <p:nvPr/>
        </p:nvSpPr>
        <p:spPr>
          <a:xfrm>
            <a:off x="7079090" y="2423160"/>
            <a:ext cx="4304256" cy="430887"/>
          </a:xfrm>
          <a:prstGeom prst="rect">
            <a:avLst/>
          </a:prstGeom>
          <a:noFill/>
        </p:spPr>
        <p:txBody>
          <a:bodyPr wrap="square" lIns="91440" tIns="45720" rIns="91440" bIns="45720">
            <a:spAutoFit/>
          </a:bodyPr>
          <a:lstStyle/>
          <a:p>
            <a:pPr algn="ctr"/>
            <a:r>
              <a:rPr lang="en-US" sz="2200"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Personal Development Days</a:t>
            </a:r>
          </a:p>
        </p:txBody>
      </p:sp>
    </p:spTree>
    <p:extLst>
      <p:ext uri="{BB962C8B-B14F-4D97-AF65-F5344CB8AC3E}">
        <p14:creationId xmlns:p14="http://schemas.microsoft.com/office/powerpoint/2010/main" val="4198360702"/>
      </p:ext>
    </p:extLst>
  </p:cSld>
  <p:clrMapOvr>
    <a:masterClrMapping/>
  </p:clrMapOvr>
  <mc:AlternateContent xmlns:mc="http://schemas.openxmlformats.org/markup-compatibility/2006" xmlns:p14="http://schemas.microsoft.com/office/powerpoint/2010/main">
    <mc:Choice Requires="p14">
      <p:transition spd="slow" p14:dur="2000" advTm="56366"/>
    </mc:Choice>
    <mc:Fallback xmlns="">
      <p:transition spd="slow" advTm="5636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Transition from Primary School</a:t>
            </a:r>
          </a:p>
        </p:txBody>
      </p:sp>
      <p:pic>
        <p:nvPicPr>
          <p:cNvPr id="5" name="Content Placeholder 4" descr="Screen Clippi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02028" y="2203778"/>
            <a:ext cx="3252454" cy="4504921"/>
          </a:xfrm>
        </p:spPr>
      </p:pic>
      <p:sp>
        <p:nvSpPr>
          <p:cNvPr id="4" name="Content Placeholder 3"/>
          <p:cNvSpPr>
            <a:spLocks noGrp="1"/>
          </p:cNvSpPr>
          <p:nvPr>
            <p:ph sz="half" idx="2"/>
          </p:nvPr>
        </p:nvSpPr>
        <p:spPr>
          <a:xfrm>
            <a:off x="628408" y="2438527"/>
            <a:ext cx="4869647" cy="4035425"/>
          </a:xfrm>
        </p:spPr>
        <p:txBody>
          <a:bodyPr>
            <a:normAutofit fontScale="92500" lnSpcReduction="20000"/>
          </a:bodyPr>
          <a:lstStyle/>
          <a:p>
            <a:r>
              <a:rPr lang="en-GB" dirty="0"/>
              <a:t>No longer one key person with students for any length of time</a:t>
            </a:r>
          </a:p>
          <a:p>
            <a:r>
              <a:rPr lang="en-GB" dirty="0"/>
              <a:t>The importance of the role of Form Tutors, Miss Quraishi and Mrs Crow</a:t>
            </a:r>
          </a:p>
          <a:p>
            <a:r>
              <a:rPr lang="en-GB" dirty="0"/>
              <a:t>Communication with teaching staff is less frequent for parents/carers</a:t>
            </a:r>
          </a:p>
          <a:p>
            <a:r>
              <a:rPr lang="en-GB" dirty="0"/>
              <a:t>Larger classes</a:t>
            </a:r>
          </a:p>
          <a:p>
            <a:r>
              <a:rPr lang="en-GB" dirty="0"/>
              <a:t>Longer journey for most students</a:t>
            </a:r>
          </a:p>
          <a:p>
            <a:r>
              <a:rPr lang="en-GB" dirty="0"/>
              <a:t>Thorough induction through the CRGS Passport to Success (including the Team Building day)</a:t>
            </a:r>
          </a:p>
          <a:p>
            <a:pPr marL="0" indent="0">
              <a:buNone/>
            </a:pPr>
            <a:endParaRPr lang="en-GB" dirty="0"/>
          </a:p>
          <a:p>
            <a:r>
              <a:rPr lang="en-GB" dirty="0">
                <a:solidFill>
                  <a:srgbClr val="00B050"/>
                </a:solidFill>
              </a:rPr>
              <a:t>More opportunities!</a:t>
            </a:r>
          </a:p>
          <a:p>
            <a:r>
              <a:rPr lang="en-GB" dirty="0">
                <a:solidFill>
                  <a:srgbClr val="00B050"/>
                </a:solidFill>
              </a:rPr>
              <a:t>A new start and a chance to thrive!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6366" y="-73152"/>
            <a:ext cx="1647226" cy="2511679"/>
          </a:xfrm>
          <a:prstGeom prst="rect">
            <a:avLst/>
          </a:prstGeom>
        </p:spPr>
      </p:pic>
    </p:spTree>
    <p:extLst>
      <p:ext uri="{BB962C8B-B14F-4D97-AF65-F5344CB8AC3E}">
        <p14:creationId xmlns:p14="http://schemas.microsoft.com/office/powerpoint/2010/main" val="2732650597"/>
      </p:ext>
    </p:extLst>
  </p:cSld>
  <p:clrMapOvr>
    <a:masterClrMapping/>
  </p:clrMapOvr>
  <mc:AlternateContent xmlns:mc="http://schemas.openxmlformats.org/markup-compatibility/2006" xmlns:p14="http://schemas.microsoft.com/office/powerpoint/2010/main">
    <mc:Choice Requires="p14">
      <p:transition spd="slow" p14:dur="2000" advTm="73255"/>
    </mc:Choice>
    <mc:Fallback xmlns="">
      <p:transition spd="slow" advTm="7325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Working in Partnership …</a:t>
            </a: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3653797236"/>
              </p:ext>
            </p:extLst>
          </p:nvPr>
        </p:nvGraphicFramePr>
        <p:xfrm>
          <a:off x="-153061" y="2468032"/>
          <a:ext cx="4824412" cy="3416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ontent Placeholder 4"/>
          <p:cNvSpPr>
            <a:spLocks noGrp="1"/>
          </p:cNvSpPr>
          <p:nvPr>
            <p:ph idx="1"/>
          </p:nvPr>
        </p:nvSpPr>
        <p:spPr>
          <a:xfrm>
            <a:off x="4348351" y="2556484"/>
            <a:ext cx="5122219" cy="4012267"/>
          </a:xfrm>
        </p:spPr>
        <p:txBody>
          <a:bodyPr>
            <a:normAutofit lnSpcReduction="10000"/>
          </a:bodyPr>
          <a:lstStyle/>
          <a:p>
            <a:pPr marL="0" indent="0">
              <a:buNone/>
            </a:pPr>
            <a:r>
              <a:rPr lang="en-GB" dirty="0"/>
              <a:t>Children of parent/carers who are </a:t>
            </a:r>
            <a:r>
              <a:rPr lang="en-GB" dirty="0">
                <a:solidFill>
                  <a:srgbClr val="00B0F0"/>
                </a:solidFill>
              </a:rPr>
              <a:t>actively involved </a:t>
            </a:r>
            <a:r>
              <a:rPr lang="en-GB" dirty="0"/>
              <a:t>with the school have:</a:t>
            </a:r>
          </a:p>
          <a:p>
            <a:r>
              <a:rPr lang="en-GB" dirty="0"/>
              <a:t>Fewer behaviour concerns</a:t>
            </a:r>
          </a:p>
          <a:p>
            <a:r>
              <a:rPr lang="en-GB" dirty="0"/>
              <a:t>Better academic outcomes</a:t>
            </a:r>
          </a:p>
          <a:p>
            <a:r>
              <a:rPr lang="en-GB" dirty="0"/>
              <a:t>Teachers who intervene earlier</a:t>
            </a:r>
          </a:p>
          <a:p>
            <a:r>
              <a:rPr lang="en-GB" dirty="0"/>
              <a:t>Teachers who communicate more with home</a:t>
            </a:r>
          </a:p>
          <a:p>
            <a:endParaRPr lang="en-GB" dirty="0"/>
          </a:p>
          <a:p>
            <a:pPr marL="0" indent="0">
              <a:buNone/>
            </a:pPr>
            <a:r>
              <a:rPr lang="en-GB" dirty="0"/>
              <a:t>Working </a:t>
            </a:r>
            <a:r>
              <a:rPr lang="en-GB" dirty="0">
                <a:solidFill>
                  <a:srgbClr val="00B0F0"/>
                </a:solidFill>
              </a:rPr>
              <a:t>together</a:t>
            </a:r>
            <a:r>
              <a:rPr lang="en-GB" dirty="0"/>
              <a:t> is crucially important</a:t>
            </a:r>
          </a:p>
          <a:p>
            <a:pPr marL="0" indent="0">
              <a:buNone/>
            </a:pPr>
            <a:r>
              <a:rPr lang="en-GB" dirty="0"/>
              <a:t>Students need to see school and home </a:t>
            </a:r>
            <a:r>
              <a:rPr lang="en-GB" dirty="0">
                <a:solidFill>
                  <a:srgbClr val="00B0F0"/>
                </a:solidFill>
              </a:rPr>
              <a:t>working together</a:t>
            </a:r>
            <a:r>
              <a:rPr lang="en-GB" dirty="0"/>
              <a:t> with consistent key messages</a:t>
            </a:r>
          </a:p>
          <a:p>
            <a:endParaRPr lang="en-GB" dirty="0"/>
          </a:p>
        </p:txBody>
      </p:sp>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16366" y="-73152"/>
            <a:ext cx="1647226" cy="2511679"/>
          </a:xfrm>
          <a:prstGeom prst="rect">
            <a:avLst/>
          </a:prstGeom>
        </p:spPr>
      </p:pic>
    </p:spTree>
    <p:custDataLst>
      <p:tags r:id="rId1"/>
    </p:custDataLst>
    <p:extLst>
      <p:ext uri="{BB962C8B-B14F-4D97-AF65-F5344CB8AC3E}">
        <p14:creationId xmlns:p14="http://schemas.microsoft.com/office/powerpoint/2010/main" val="402096181"/>
      </p:ext>
    </p:extLst>
  </p:cSld>
  <p:clrMapOvr>
    <a:masterClrMapping/>
  </p:clrMapOvr>
  <mc:AlternateContent xmlns:mc="http://schemas.openxmlformats.org/markup-compatibility/2006" xmlns:p14="http://schemas.microsoft.com/office/powerpoint/2010/main">
    <mc:Choice Requires="p14">
      <p:transition spd="slow" p14:dur="2000" advTm="32556"/>
    </mc:Choice>
    <mc:Fallback xmlns="">
      <p:transition spd="slow" advTm="325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Home as a Place of Learning</a:t>
            </a:r>
          </a:p>
        </p:txBody>
      </p:sp>
      <p:sp>
        <p:nvSpPr>
          <p:cNvPr id="3" name="Content Placeholder 2"/>
          <p:cNvSpPr>
            <a:spLocks noGrp="1"/>
          </p:cNvSpPr>
          <p:nvPr>
            <p:ph sz="half" idx="1"/>
          </p:nvPr>
        </p:nvSpPr>
        <p:spPr>
          <a:xfrm>
            <a:off x="238489" y="2184857"/>
            <a:ext cx="5135943" cy="4846320"/>
          </a:xfrm>
        </p:spPr>
        <p:txBody>
          <a:bodyPr>
            <a:normAutofit/>
          </a:bodyPr>
          <a:lstStyle/>
          <a:p>
            <a:pPr marL="0" indent="0">
              <a:buNone/>
            </a:pPr>
            <a:r>
              <a:rPr lang="en-GB" sz="1700" dirty="0"/>
              <a:t>These are values, attitudes and attributes students are encouraged to develop further in school. </a:t>
            </a:r>
          </a:p>
          <a:p>
            <a:r>
              <a:rPr lang="en-GB" sz="1700" dirty="0"/>
              <a:t>Empathy</a:t>
            </a:r>
          </a:p>
          <a:p>
            <a:r>
              <a:rPr lang="en-GB" sz="1700" dirty="0"/>
              <a:t>Collaboration</a:t>
            </a:r>
          </a:p>
          <a:p>
            <a:r>
              <a:rPr lang="en-GB" sz="1700" dirty="0"/>
              <a:t>Concern for society</a:t>
            </a:r>
          </a:p>
          <a:p>
            <a:r>
              <a:rPr lang="en-GB" sz="1700" dirty="0"/>
              <a:t>Confidence</a:t>
            </a:r>
          </a:p>
          <a:p>
            <a:r>
              <a:rPr lang="en-GB" sz="1700" dirty="0"/>
              <a:t>Enquiring minds</a:t>
            </a:r>
          </a:p>
          <a:p>
            <a:r>
              <a:rPr lang="en-GB" sz="1700" dirty="0"/>
              <a:t>Intellectual agility – creativity, open-mindedness, positive risk-taking</a:t>
            </a:r>
          </a:p>
          <a:p>
            <a:r>
              <a:rPr lang="en-GB" sz="1700" dirty="0"/>
              <a:t>Effort</a:t>
            </a:r>
          </a:p>
          <a:p>
            <a:r>
              <a:rPr lang="en-GB" sz="1700" dirty="0"/>
              <a:t>Perseverance</a:t>
            </a:r>
          </a:p>
          <a:p>
            <a:r>
              <a:rPr lang="en-GB" sz="1700" dirty="0"/>
              <a:t>Resilience</a:t>
            </a:r>
          </a:p>
          <a:p>
            <a:endParaRPr lang="en-GB" dirty="0"/>
          </a:p>
          <a:p>
            <a:endParaRPr lang="en-GB" dirty="0"/>
          </a:p>
        </p:txBody>
      </p:sp>
      <p:pic>
        <p:nvPicPr>
          <p:cNvPr id="6" name="Picture 5"/>
          <p:cNvPicPr>
            <a:picLocks noChangeAspect="1"/>
          </p:cNvPicPr>
          <p:nvPr/>
        </p:nvPicPr>
        <p:blipFill>
          <a:blip r:embed="rId3"/>
          <a:stretch>
            <a:fillRect/>
          </a:stretch>
        </p:blipFill>
        <p:spPr>
          <a:xfrm>
            <a:off x="5452088" y="2513172"/>
            <a:ext cx="5548704" cy="328741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6366" y="-73152"/>
            <a:ext cx="1647226" cy="2511679"/>
          </a:xfrm>
          <a:prstGeom prst="rect">
            <a:avLst/>
          </a:prstGeom>
        </p:spPr>
      </p:pic>
    </p:spTree>
    <p:extLst>
      <p:ext uri="{BB962C8B-B14F-4D97-AF65-F5344CB8AC3E}">
        <p14:creationId xmlns:p14="http://schemas.microsoft.com/office/powerpoint/2010/main" val="3936393615"/>
      </p:ext>
    </p:extLst>
  </p:cSld>
  <p:clrMapOvr>
    <a:masterClrMapping/>
  </p:clrMapOvr>
  <mc:AlternateContent xmlns:mc="http://schemas.openxmlformats.org/markup-compatibility/2006" xmlns:p14="http://schemas.microsoft.com/office/powerpoint/2010/main">
    <mc:Choice Requires="p14">
      <p:transition spd="slow" p14:dur="2000" advTm="35162"/>
    </mc:Choice>
    <mc:Fallback xmlns="">
      <p:transition spd="slow" advTm="3516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Some Ways we see these Qualities at School </a:t>
            </a:r>
          </a:p>
        </p:txBody>
      </p:sp>
      <p:sp>
        <p:nvSpPr>
          <p:cNvPr id="3" name="Content Placeholder 2"/>
          <p:cNvSpPr>
            <a:spLocks noGrp="1"/>
          </p:cNvSpPr>
          <p:nvPr>
            <p:ph sz="half" idx="1"/>
          </p:nvPr>
        </p:nvSpPr>
        <p:spPr>
          <a:xfrm>
            <a:off x="213122" y="2384044"/>
            <a:ext cx="5002690" cy="3578217"/>
          </a:xfrm>
        </p:spPr>
        <p:txBody>
          <a:bodyPr>
            <a:noAutofit/>
          </a:bodyPr>
          <a:lstStyle/>
          <a:p>
            <a:r>
              <a:rPr lang="en-GB" sz="2400" dirty="0"/>
              <a:t>Be able to work in teams</a:t>
            </a:r>
          </a:p>
          <a:p>
            <a:r>
              <a:rPr lang="en-GB" sz="2400" dirty="0">
                <a:solidFill>
                  <a:srgbClr val="00B0F0"/>
                </a:solidFill>
              </a:rPr>
              <a:t>Listen</a:t>
            </a:r>
            <a:r>
              <a:rPr lang="en-GB" sz="2400" dirty="0"/>
              <a:t> to the views of </a:t>
            </a:r>
            <a:r>
              <a:rPr lang="en-GB" sz="2400" dirty="0">
                <a:solidFill>
                  <a:srgbClr val="00B0F0"/>
                </a:solidFill>
              </a:rPr>
              <a:t>others</a:t>
            </a:r>
          </a:p>
          <a:p>
            <a:r>
              <a:rPr lang="en-GB" sz="2400" dirty="0"/>
              <a:t>Present their own views clearly</a:t>
            </a:r>
          </a:p>
          <a:p>
            <a:r>
              <a:rPr lang="en-GB" sz="2400" dirty="0"/>
              <a:t>Assume different roles in a group</a:t>
            </a:r>
          </a:p>
          <a:p>
            <a:r>
              <a:rPr lang="en-GB" sz="2400" dirty="0"/>
              <a:t>Understand their contribution to society</a:t>
            </a:r>
          </a:p>
          <a:p>
            <a:r>
              <a:rPr lang="en-GB" sz="2400" dirty="0">
                <a:solidFill>
                  <a:srgbClr val="00B0F0"/>
                </a:solidFill>
              </a:rPr>
              <a:t>Care for others less fortunate</a:t>
            </a:r>
          </a:p>
        </p:txBody>
      </p:sp>
      <p:sp>
        <p:nvSpPr>
          <p:cNvPr id="4" name="Content Placeholder 3"/>
          <p:cNvSpPr>
            <a:spLocks noGrp="1"/>
          </p:cNvSpPr>
          <p:nvPr>
            <p:ph sz="half" idx="2"/>
          </p:nvPr>
        </p:nvSpPr>
        <p:spPr>
          <a:xfrm>
            <a:off x="6096001" y="2438526"/>
            <a:ext cx="5809860" cy="4238215"/>
          </a:xfrm>
        </p:spPr>
        <p:txBody>
          <a:bodyPr>
            <a:normAutofit/>
          </a:bodyPr>
          <a:lstStyle/>
          <a:p>
            <a:r>
              <a:rPr lang="en-GB" sz="2400" dirty="0"/>
              <a:t>Have belief in their own abilities</a:t>
            </a:r>
          </a:p>
          <a:p>
            <a:r>
              <a:rPr lang="en-GB" sz="2400" dirty="0">
                <a:solidFill>
                  <a:srgbClr val="00B0F0"/>
                </a:solidFill>
              </a:rPr>
              <a:t>Challenge their own beliefs safely</a:t>
            </a:r>
          </a:p>
          <a:p>
            <a:r>
              <a:rPr lang="en-GB" sz="2400" dirty="0"/>
              <a:t>Deal with new challenges and situations</a:t>
            </a:r>
          </a:p>
          <a:p>
            <a:r>
              <a:rPr lang="en-GB" sz="2400" dirty="0"/>
              <a:t>Be </a:t>
            </a:r>
            <a:r>
              <a:rPr lang="en-GB" sz="2400" dirty="0">
                <a:solidFill>
                  <a:srgbClr val="00B0F0"/>
                </a:solidFill>
              </a:rPr>
              <a:t>kind</a:t>
            </a:r>
            <a:r>
              <a:rPr lang="en-GB" sz="2400" dirty="0"/>
              <a:t> to others</a:t>
            </a:r>
          </a:p>
          <a:p>
            <a:r>
              <a:rPr lang="en-GB" sz="2400" dirty="0">
                <a:solidFill>
                  <a:srgbClr val="00B0F0"/>
                </a:solidFill>
              </a:rPr>
              <a:t>Respect</a:t>
            </a:r>
            <a:r>
              <a:rPr lang="en-GB" sz="2400" dirty="0"/>
              <a:t> everyone and take time to see things from their point of view</a:t>
            </a:r>
          </a:p>
        </p:txBody>
      </p:sp>
      <p:pic>
        <p:nvPicPr>
          <p:cNvPr id="5" name="Picture 4"/>
          <p:cNvPicPr>
            <a:picLocks noChangeAspect="1"/>
          </p:cNvPicPr>
          <p:nvPr/>
        </p:nvPicPr>
        <p:blipFill>
          <a:blip r:embed="rId4"/>
          <a:stretch>
            <a:fillRect/>
          </a:stretch>
        </p:blipFill>
        <p:spPr>
          <a:xfrm>
            <a:off x="4866389" y="5169852"/>
            <a:ext cx="1579035" cy="158481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6366" y="-73152"/>
            <a:ext cx="1647226" cy="2511679"/>
          </a:xfrm>
          <a:prstGeom prst="rect">
            <a:avLst/>
          </a:prstGeom>
        </p:spPr>
      </p:pic>
    </p:spTree>
    <p:custDataLst>
      <p:tags r:id="rId1"/>
    </p:custDataLst>
    <p:extLst>
      <p:ext uri="{BB962C8B-B14F-4D97-AF65-F5344CB8AC3E}">
        <p14:creationId xmlns:p14="http://schemas.microsoft.com/office/powerpoint/2010/main" val="410091364"/>
      </p:ext>
    </p:extLst>
  </p:cSld>
  <p:clrMapOvr>
    <a:masterClrMapping/>
  </p:clrMapOvr>
  <mc:AlternateContent xmlns:mc="http://schemas.openxmlformats.org/markup-compatibility/2006" xmlns:p14="http://schemas.microsoft.com/office/powerpoint/2010/main">
    <mc:Choice Requires="p14">
      <p:transition spd="slow" p14:dur="2000" advTm="53515"/>
    </mc:Choice>
    <mc:Fallback xmlns="">
      <p:transition spd="slow" advTm="535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5|1.3|2.3|3.9|3.6"/>
</p:tagLst>
</file>

<file path=ppt/tags/tag2.xml><?xml version="1.0" encoding="utf-8"?>
<p:tagLst xmlns:a="http://schemas.openxmlformats.org/drawingml/2006/main" xmlns:r="http://schemas.openxmlformats.org/officeDocument/2006/relationships" xmlns:p="http://schemas.openxmlformats.org/presentationml/2006/main">
  <p:tag name="TIMING" val="|3.9|29.2"/>
</p:tagLst>
</file>

<file path=ppt/tags/tag3.xml><?xml version="1.0" encoding="utf-8"?>
<p:tagLst xmlns:a="http://schemas.openxmlformats.org/drawingml/2006/main" xmlns:r="http://schemas.openxmlformats.org/officeDocument/2006/relationships" xmlns:p="http://schemas.openxmlformats.org/presentationml/2006/main">
  <p:tag name="TIMING" val="|6|19.9"/>
</p:tagLst>
</file>

<file path=ppt/tags/tag4.xml><?xml version="1.0" encoding="utf-8"?>
<p:tagLst xmlns:a="http://schemas.openxmlformats.org/drawingml/2006/main" xmlns:r="http://schemas.openxmlformats.org/officeDocument/2006/relationships" xmlns:p="http://schemas.openxmlformats.org/presentationml/2006/main">
  <p:tag name="TIMING" val="|5.2|27.8"/>
</p:tagLst>
</file>

<file path=ppt/tags/tag5.xml><?xml version="1.0" encoding="utf-8"?>
<p:tagLst xmlns:a="http://schemas.openxmlformats.org/drawingml/2006/main" xmlns:r="http://schemas.openxmlformats.org/officeDocument/2006/relationships" xmlns:p="http://schemas.openxmlformats.org/presentationml/2006/main">
  <p:tag name="TIMING" val="|6.4|13.4|10|35.7|7.5|13.1|23.6|3.4|6.6|35.6"/>
</p:tagLst>
</file>

<file path=ppt/tags/tag6.xml><?xml version="1.0" encoding="utf-8"?>
<p:tagLst xmlns:a="http://schemas.openxmlformats.org/drawingml/2006/main" xmlns:r="http://schemas.openxmlformats.org/officeDocument/2006/relationships" xmlns:p="http://schemas.openxmlformats.org/presentationml/2006/main">
  <p:tag name="TIMING" val="|3.6|10.2|18.7|15.5|15.8|19.4|17|48.9"/>
</p:tagLst>
</file>

<file path=ppt/tags/tag7.xml><?xml version="1.0" encoding="utf-8"?>
<p:tagLst xmlns:a="http://schemas.openxmlformats.org/drawingml/2006/main" xmlns:r="http://schemas.openxmlformats.org/officeDocument/2006/relationships" xmlns:p="http://schemas.openxmlformats.org/presentationml/2006/main">
  <p:tag name="TIMING" val="|3.1|7.8|7.7|16.5|23.6|26.9|14.9"/>
</p:tagLst>
</file>

<file path=ppt/tags/tag8.xml><?xml version="1.0" encoding="utf-8"?>
<p:tagLst xmlns:a="http://schemas.openxmlformats.org/drawingml/2006/main" xmlns:r="http://schemas.openxmlformats.org/officeDocument/2006/relationships" xmlns:p="http://schemas.openxmlformats.org/presentationml/2006/main">
  <p:tag name="TIMING" val="|3.3|8|4.9|20|8|6.1"/>
</p:tagLst>
</file>

<file path=ppt/tags/tag9.xml><?xml version="1.0" encoding="utf-8"?>
<p:tagLst xmlns:a="http://schemas.openxmlformats.org/drawingml/2006/main" xmlns:r="http://schemas.openxmlformats.org/officeDocument/2006/relationships" xmlns:p="http://schemas.openxmlformats.org/presentationml/2006/main">
  <p:tag name="TIMING" val="|14.1|5.9|24.7|2.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1918</TotalTime>
  <Words>1406</Words>
  <Application>Microsoft Office PowerPoint</Application>
  <PresentationFormat>Widescreen</PresentationFormat>
  <Paragraphs>204</Paragraphs>
  <Slides>18</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Century Gothic</vt:lpstr>
      <vt:lpstr>Times New Roman</vt:lpstr>
      <vt:lpstr>Wingdings 3</vt:lpstr>
      <vt:lpstr>Ion Boardroom</vt:lpstr>
      <vt:lpstr>Supporting your Child’s  Learning</vt:lpstr>
      <vt:lpstr>My Roles in School</vt:lpstr>
      <vt:lpstr>Academic Monitoring and Intervention  </vt:lpstr>
      <vt:lpstr>Pastoral Support </vt:lpstr>
      <vt:lpstr>Supporting  Students’ Emotional Health  and Wellbeing </vt:lpstr>
      <vt:lpstr>Transition from Primary School</vt:lpstr>
      <vt:lpstr>Working in Partnership …</vt:lpstr>
      <vt:lpstr>Home as a Place of Learning</vt:lpstr>
      <vt:lpstr>Some Ways we see these Qualities at School </vt:lpstr>
      <vt:lpstr>At Home and at School continue to Develop Intellectual Agility …</vt:lpstr>
      <vt:lpstr>At Home continue to Encourage Effort and Practice …</vt:lpstr>
      <vt:lpstr>Practical Strategies to Support your Child</vt:lpstr>
      <vt:lpstr>Supporting the School as a Place of Learning</vt:lpstr>
      <vt:lpstr>Excellent Attendance is vital…</vt:lpstr>
      <vt:lpstr>To keep things simple we ask students to remember the BASICS at all times…</vt:lpstr>
      <vt:lpstr>Supporting School</vt:lpstr>
      <vt:lpstr>Supporting School</vt:lpstr>
      <vt:lpstr>If you have Concerns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Growing Great Minds</dc:title>
  <dc:creator>Claire George</dc:creator>
  <cp:lastModifiedBy>Jamie Alcock</cp:lastModifiedBy>
  <cp:revision>77</cp:revision>
  <cp:lastPrinted>2017-10-09T16:51:59Z</cp:lastPrinted>
  <dcterms:created xsi:type="dcterms:W3CDTF">2017-10-09T15:45:30Z</dcterms:created>
  <dcterms:modified xsi:type="dcterms:W3CDTF">2022-10-02T08:36:07Z</dcterms:modified>
</cp:coreProperties>
</file>