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7" r:id="rId3"/>
    <p:sldId id="262" r:id="rId4"/>
    <p:sldId id="303" r:id="rId5"/>
    <p:sldId id="274" r:id="rId6"/>
    <p:sldId id="307" r:id="rId7"/>
    <p:sldId id="302" r:id="rId8"/>
    <p:sldId id="258" r:id="rId9"/>
    <p:sldId id="271" r:id="rId10"/>
    <p:sldId id="275" r:id="rId11"/>
    <p:sldId id="276" r:id="rId12"/>
    <p:sldId id="277" r:id="rId13"/>
    <p:sldId id="279" r:id="rId14"/>
    <p:sldId id="282" r:id="rId15"/>
    <p:sldId id="301" r:id="rId16"/>
    <p:sldId id="283" r:id="rId17"/>
    <p:sldId id="286" r:id="rId18"/>
    <p:sldId id="289" r:id="rId19"/>
    <p:sldId id="308" r:id="rId20"/>
    <p:sldId id="290" r:id="rId21"/>
    <p:sldId id="306" r:id="rId22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1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10/4/2022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10/4/2022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10/4/2022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10/4/2022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10/4/2022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Literacy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Using your reading and spelling skills to support your child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5" y="318366"/>
            <a:ext cx="1989718" cy="272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6747" y="2205335"/>
            <a:ext cx="434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Tuesday 4</a:t>
            </a:r>
            <a:r>
              <a:rPr lang="en-GB" sz="2400" b="1" baseline="30000" dirty="0"/>
              <a:t>th</a:t>
            </a:r>
            <a:r>
              <a:rPr lang="en-GB" sz="2400" b="1" dirty="0"/>
              <a:t> October 2022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84">
        <p:fade/>
      </p:transition>
    </mc:Choice>
    <mc:Fallback xmlns="">
      <p:transition spd="med" advTm="1658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child used to read a lot, but now s/he has stopped.”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976" y="1752600"/>
            <a:ext cx="753414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solution:</a:t>
            </a:r>
          </a:p>
          <a:p>
            <a:pPr marL="0" indent="0">
              <a:buNone/>
            </a:pPr>
            <a:r>
              <a:rPr lang="en-GB" sz="2800" dirty="0"/>
              <a:t>Find a new genre – this could even mean swapping to non-fiction, particularly with boys.</a:t>
            </a:r>
          </a:p>
          <a:p>
            <a:pPr marL="0" indent="0">
              <a:buNone/>
            </a:pPr>
            <a:r>
              <a:rPr lang="en-GB" sz="2800" dirty="0"/>
              <a:t>Reading magazines, newspapers and shorter texts may be more appealing to your child than fiction.</a:t>
            </a:r>
          </a:p>
          <a:p>
            <a:pPr marL="0" indent="0">
              <a:buNone/>
            </a:pPr>
            <a:r>
              <a:rPr lang="en-GB" sz="2800" dirty="0" err="1"/>
              <a:t>ReadTheory</a:t>
            </a:r>
            <a:r>
              <a:rPr lang="en-GB" sz="2800" dirty="0"/>
              <a:t> – non-fiction texts and quizzes. </a:t>
            </a:r>
            <a:endParaRPr sz="2800" dirty="0"/>
          </a:p>
        </p:txBody>
      </p:sp>
      <p:pic>
        <p:nvPicPr>
          <p:cNvPr id="7170" name="Picture 2" descr="http://www.langleyadamslib.org/wp-content/uploads/2011/04/teens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82" y="1038141"/>
            <a:ext cx="4762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144C696-A5D1-4A5B-A456-184AC9B8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32" y="3117429"/>
            <a:ext cx="24384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8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917">
        <p:fade/>
      </p:transition>
    </mc:Choice>
    <mc:Fallback xmlns="">
      <p:transition spd="med" advTm="63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“We’re really keen readers, but our child isn’t.”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976" y="1752600"/>
            <a:ext cx="753414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solution:</a:t>
            </a:r>
          </a:p>
          <a:p>
            <a:pPr marL="0" indent="0">
              <a:buNone/>
            </a:pPr>
            <a:r>
              <a:rPr lang="en-GB" sz="2800" dirty="0"/>
              <a:t>Don’t panic!</a:t>
            </a:r>
          </a:p>
          <a:p>
            <a:pPr marL="0" indent="0">
              <a:buNone/>
            </a:pPr>
            <a:r>
              <a:rPr lang="en-GB" sz="2800" dirty="0"/>
              <a:t>Once again, explore different genres together. Try reading the same book and discussing it over popcorn.</a:t>
            </a:r>
          </a:p>
          <a:p>
            <a:pPr marL="0" indent="0">
              <a:buNone/>
            </a:pPr>
            <a:r>
              <a:rPr lang="en-GB" sz="2800" dirty="0"/>
              <a:t>The ability to summarise a text clearly demonstrates understanding – fluency is not comprehension.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81" y="1609859"/>
            <a:ext cx="4545372" cy="30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5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250">
        <p:fade/>
      </p:transition>
    </mc:Choice>
    <mc:Fallback xmlns="">
      <p:transition spd="med" advTm="78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don’t know what our child should be reading.”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976" y="1752600"/>
            <a:ext cx="753414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solution:</a:t>
            </a:r>
          </a:p>
          <a:p>
            <a:pPr marL="0" indent="0">
              <a:buNone/>
            </a:pPr>
            <a:r>
              <a:rPr lang="en-GB" sz="2800" dirty="0"/>
              <a:t>Reading lists in English exercise books…</a:t>
            </a:r>
          </a:p>
          <a:p>
            <a:pPr marL="0" indent="0">
              <a:buNone/>
            </a:pPr>
            <a:r>
              <a:rPr lang="en-US" sz="2800" dirty="0"/>
              <a:t>Reading Journey in the back of English exercise books – discussed in class. </a:t>
            </a:r>
          </a:p>
          <a:p>
            <a:pPr marL="0" indent="0">
              <a:buNone/>
            </a:pPr>
            <a:r>
              <a:rPr lang="en-GB" sz="2800" dirty="0"/>
              <a:t>And a little bit of sharing…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61" y="1524000"/>
            <a:ext cx="3879700" cy="28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images2.wikia.nocookie.net/__cb20120410142836/thehungergames/images/a/a4/THG-Cover_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300">
            <a:off x="5442010" y="4805798"/>
            <a:ext cx="1304805" cy="20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kGBhQSERUUExQVFRUVGBYVGBcXFxwXHBYXFxkXGBYdGBwYHSYeGhsjHRYXIC8hJCcpLCwsGB8xNTAqNSYrLCkBCQoKDgwOGg8PGiwlHyQ0NikvNTQ0LCwqLCwsLCwsLC8wLywsLC8sLCwsLCwsLCwsLCwsLCwsLCwsLCwsLCksLP/AABEIARcAtQMBIgACEQEDEQH/xAAbAAABBQEBAAAAAAAAAAAAAAAFAAEDBAYCB//EAEcQAAIBAgQEBAMEBwcBBgcAAAECEQADBBIhMQUGQVETImFxMoGRI0JSoXKCkrHB0fAUFTNDYqLhBxYkU4Oy8SU0VGNzk9L/xAAbAQACAwEBAQAAAAAAAAAAAAAEBQECAwYAB//EADYRAAEDAgUCBAQFBAIDAAAAAAEAAgMEEQUSITFBE1EUImFxBoGhsTKRweHwFSNS0SQzFkJi/9oADAMBAAIRAxEAPwDPU9KtBwPhNr+y3MVfGZVJABDFVRTDuyp5mA8xgbhfmOekkEYuedPmV9RqqtlMzO9Z+lNG+N8OtG2b2HyG2pQFrUm04cgAqTMEEiQCd+kag61YSD6hZU1THWxFzfZdTTGkaajKmq69hYaIfDsN8GXEOOpulNPSFOa0ipA+EyE2ssZ8TdHVtga24P0XNKlSpenouRqlSpGtTa5PVrWdTcnw85lkgHwxcIy5ZjWPirSOJ0l8qDq66GkAMxtfQLLTSq7wVLb5s9vPpayy7IA1y9atDMU1j7SY6xGm9Eea+CDD+BAty/ihsisgOXw8mju5mGaTOsipELiwv4WL8ThZVNpTfMfyQIGnFc080XRVXRdchCYvhvi47NcRqkaaaVKhp5eo4usmNHTeHjDL3SroId5Gs/l0Nc1d4ekn4dO8HX84qsTOo4N7rLE6s0dO6f8Ax191VW2THqY/r0rijGNtDLoJj0J7dvahBNXqIOi7KgsExX+pxGYCw7JqVKlQ6fJxvRrHcWY8Jt4WyGa7eDW2MQir4ji7nuGEXQEakb0FotwPj5sJctOpe1ckkBsrAkQcp21AH09axlbfKbXykG3sk+L0klREOnuEVs4L+z8JCs6vFu2udTKs7XDlCEaMqqVUOPi76Vk6J8R4sr21s2kKWwxdsxBa45+8+UR3/oUMqzMxc57uTf7BewekfTRHPuVLh8MXJAgZVLszEKqKu7Mx0UDvWjwPJWdczXLhkSAloJr0k3mUx+rUvJvDPECzBDt4rgiSRafLhwZ2XxBdf1KL2qnxvnPEXLrrZuNZtIzIuUDM+UwWZiCRMaBY031NMmQxsjD5OUrqcQramrdTUdhl3JUl/kS6PgcMeilSp9pUso95rPJYYsViCoYtm8oQLq5cnRQvUmjOE51xVtWBbxWPwm6ZyaQdAPMOsSNRv0qlwzirpdLsn9ouXCp8xILMrBxog7qPKBECqOMWmQkX3RUIxBrX9drXEC7Ttcotg+RbjoGliCJ8qAZffxGB/wBo2rt+QbkSHjSYZN/Yo7H8qr8bbEY5lW4tpBbB+yD5/MTJZ1XMZjKBI0y6b0d5O4VdsiDmyeYwVZACcgCqrwZGUk+UDzdZNExwRvflym3dJajFKyCLrOnbm/xAB+yxjcKYXjYut4RAYs0ZwAqG4SIImVEivTOH2ItMusMGA0E5TbCDSSNuk1i+dMSycQzIxVltWoYASCfEBOoIOmlavBYi42BZw7eKcMSrncP4Eg7bzr7mr0oax72rDG5Zqqnp5iQAfv3WZ4RwLwb16wfNkfAwTAlc639QCRI8MDQ7itBzVwoYnwUlwVNx/ImYkQqxmYhFGswWk5RAMGM1ydiWuXbjuzOzNh2Z2aT/AJgXU9PhUe9HueuL3bNq0tlzba67ZnXRgiAGFPSWYSR0Bq8ZZ4ckjRDVjan+psaCOpYa8Xshh5DzCEN1H6eIbTJPY5DmHaYPt1oXwzgC3JVmueKl1rT20CQhGcZizkSCUy6dSOhmtdyzxzx7aZyS8MrSIJe3kzH1BFxD75qzl64bfFMQg18S4In8TLbxFr/eVX2NYyQwgNe0aFMKfEMQLpqaR3nYLg6cfpZDOP8ABThbiqZKugZWMSTs4OUkSpj6ipeCcA/tG9wpmLBAEzlsgBuEyygKMyiZ3b0rc8d4UMZhcqQX0uWSdPPHwk9mHlPYwelD+E5MNZu4l1It2lZLax5vDQwTv8d27LT2ZAdqnwTRKb/h3Uf+RyOogG/9t7LJcwcGGFdE8XOzKXIyZCqzCkw7DzHNGv3TVBLsREzrr/L0p8ZjHvXXvXPjuGSBsg2VF/0qIHrqetRUvc4Necmy62ngklp2iq1dypjiZAnWD+RjbttURpqVULnO3REVPFAf7YtdKlSpVVEJzTU5p0SeoH1/hXgLqr3hjS4p/D2g9CT6RvXFGbOFBXXc7+u38qH4i2FkDUD1H1I3JouWldG0OPK5vDviCKsnfA25LStjyFigbeUfFbkN+iWL2z7S1xfcDvQrmLlYpeZrb2wjkuA7ZMhJlhLaEAk6g9fSgGDxr2nD22KsuxHbqCNiD2NHT/1AxX4cN/8ArufwvAVds0b4wyThZTYfWU1W6oo7EP3BSwHKPi22ylmcTDgRaZtfKuaHYaD7QCPMIBgwuUuHB7lxG/F4dyD9wC5mEjozIFMHUAjrUGP51xV22yFrdsMMpNlCrFToRmd3IkaSIPqKGcK4i+GYNayiABlYSpAIIBAIOhAIgiCKjPCx7XN2G60FNiVRTSxzuALtvT9lsua8bi7TomFVkt5Mxa1bV2LZmBWCrZQAFIgD4t6XKL3mdjeuO7LmLBmLZCwQIp6K0AsUGwKkgZqE3ee3dYfD2XP4iTlHfyEE/LNVW1zliAQYtQsZEVCltTDhjlks0hvxj4V9ZK68Qkz5j7JIcJrTS9AQtB/yuLlS8/8A/wA7t/kWZ95u/wDFbXgFvPh1WID20XTs9lF07b15xxri7Ym94rKqHItsKpJ0UsQSTufOeg2FEMFztibSKqCxCgAFrbk+VQomLoGwGwFYx1DGyucdimFXhNTNQQwtHmbvqueR08yqSNblkMO5S1iXX5B0U/Kin/UlTmwp+7GIH6xNkj8gazfCeLPhjmQW2Oh+0ViAQGEjKykGHYb9an43zHexYRbotAW2LDw0ZSSRlMlrjaR0EVUTs6Bj5WzsLqTibKqwyi1/ystFyRZMWz0CX2PqXuqg9NFsD9oUC5sv/wDxG+y7o1mCPxLZtH8jp8qj4ZzLew6hbYtEDPGdXaM5Ut8NxRuoP171QxF5711nYAvdfMQoIBZtAACSe3U1WSdpgbGN1emwyaPEpamT8BuvSeW+LLdtqRoTmaPwkN5x7BmBH+lloR/1DxQTD2sOv+a4JH/2rPm0/wDM8IfWrXJ/C4MhpS2bloR/mXcyrfdp+6rWvDUDohJLZhGJ4xxNsTiLl1+5toBstpGYJHcn4iepbtFGzTFlOA7crnsOoWVOJuMX/W03VSlSFPlpUIXubnA0X0B1XEyTpONikBSIpqRrZszBEWFuvdCPpJXVIma/yjhKlSpUKmqc06uR7TMUxpqgKHNDhYq5Yxja7awAPcgfkBVa8ZJ3nr1g1xSrR0riMpKBgoIYJjLGACd0qVKlWaPSpUqVeUqXD4csdIqbGYQrHbv/AAqCzcgg13iMYWO/9elbgx9M33SKaOv8c0sI6YGvdQUqVKsE8SqSxYL3FtqPO5VQOvmIAMdtajitfy9cuX7VtXz/ABslu6gTMihGLMTcVh5SVQEaksB0mtYo+o7Kl+I1hpITKBf+aLJ3reV2U7ozIfdGKn8xUmBxfhXEuABihzAEwCRtJH196K83W0tXnspbUNmW41zK4KqwzZVLOQ7EnVwoUCVAkEgHUSN6brKaOoFbTh7mkAj8+60d3nYjCmzasi22Twxc8YsVB0ZtUBLRmMk7mazSkQAIgafSiHBrxW7oJY27wXRTDi2zqRmBEygGoO9annHBKmCd8xLFsOFBW2NTcWYKIp+HNudqJDX1DC8nZJjPTYRUinjjP9y2t1iAac01KqNqntjMQ2KayYbE+dtQfxBKlSpUImaVKlSqV5OaanNclQdCYB0J2gHQn6V5eOiL8M4J4hTNLM4zJaXQlZgPceCLVqQ2vxNlOUGK1mG5OEam0uunhWF26ZjeNxmO+ug9BRrhWACs8iGe6wMdFU5LYHoEC6eteYY7j+JvktcvXEkki3bdrap0ygIQTERJ1Jk04LIqZgLhclfOmzV2MTvET8rW/JbPF8loykCC3Rwiq4PQwmVGHTLlB9axKcPY3WtyoKZ87fEFW38baatEbDUmB1qZuYcUbRtHEXShgGTLZRIgXIzgGddeg9ag4T4iv9hGaD91WAWQxJzgqACoMntQcz4pHDKF0NBTV1JFIJZA7Ty34/ZaW1yvatoLl5rVlJjNiH8zeXQAK6KjTrAzmBB12s4XlzCXxNu5acTE2mYNPzdhtJ1WhV3hOJxrI9y614oCEyWIQB8pYo5S0jTC+YFh60Z4Dy09i4rNKSQT4jLmOUOFCokgTmMksdoA1kGMYHPAyaeq5uaqkjiMhqSZOw1CzHHOBNYxC2hLC4ENsn/WxTKx2zBhrHQjvWk4Py5ayh2KLbLBUZ8he7uJJuyqqx+FFAMAEnWBBz7ey4jCNHwef3y3VYx6+UUWw2Cw+NwqW5FwJsVMPbaCoMfdJB2YEe9VjhY2V4A22RNXW1M9HBI5xDT+Ij3QvmnlWzbsvfRhaNsHMv3XJPlVQTo5OgA0M7DehXLXAfHPwh2IJhpCWxJVS4UhnYlWIQEaCSRIm/xvlW+bIi61xLALrbZRmgDUgrOdgJAGhiYFWuSeK2ja8EsudgRlbQOpBGjbNIJ03+tVyM6wzNstfE1Iw53Rlz67jcN+6uvyZh7ugFsToGsmI6H77qY6gjr0rK8M4OLpa27NcAxDWbQVyLZZBca68FWAhUmQNS411rR43k1lt3FwbtZLiGtKfK4iIDHzW2I00OugkCq3JNkAWfLGVcWNvhPiWBHoYEd9Kv0g6VrS232KDFbLHRSSMmz7AX/E0/NAOK4Fmxpw4YkrkRTcuF8qm0t5vM0HKuZjtsKO8I5ZW7bVrdtMp8wuXw7vcGvmW0roLamAwzZjB1AofxpAOIYwDrZeddycIs69NKMf9Q8SVwtq0phb1zK4HW2iFiun3S2SR1AioZGxud7hey0qKyplFPTxOtmAJI7ndE8NyzYV0fLbMEkG2MpPQxlYqRqZBB33FVObSFwljxUzKL+GFwToB5g0kf1MVluVOJPburZUkW7rBco+60yrKBtDASNisitTzxdDcMuN+I4Y/W/a0/P8q1ieySFxaLIOtpailrYmTPzC+h53VZeT1uK/+Cul1Vy27gKupZUJbxiCsgT5dQZ0rGnA3PF8HLF3N4eX/VMfSvQOUOKeNYE/Enkf1IAyN+soGvdT3qrxrl8HGBwJOKGXRiDbCoVxFwRBBgWkUz8V4npWUlO2VrXxj3R9Jis2HyzQVJJtci+uvHyQwcOsph7mJZbZsISiDI5uXiD4SEOLsRcuDMsLGQg+tZNJgTvGvvWy/wComICrhsMgyr5rzAaABB4dlYHSS5H6ArH0JVhrXZWjZO/h4zSQmeVxOY6XSpUqVCLo05pikjbTaek9qRGhMEwJMdB61q7fBWFpcPoEuG3euXjGhKk5QO82/oR3qHGyGqKlsNgeVoeVOMLftCG+1UL4incEALnH+khQZ1gk0M4nyUty6XBdcxk5VQgsTqYZ1KnqRtOojasRYvMjB0Yq6mVZTBH8x6HQ9aONz5jOjWPfwZJ95ePoBTNtTHJGGyjZcrNhFZTVJmoHaO3HZGsFygrWyty0ttBJzu83xA1csh8NQBPk8wI3NZ3lmyty+FkPbOpMFQ9oEE6HzQSLZIPSZ0BqnjuL4i+Ct6/cuKTJTyoh91tgAj0Miq9q6VIZSVYaggwQfSsXyxh7SxuyYU2HVjoJY6mS5f8ARbznXA4m4LXgu4tqGzpbLqS0jKTk+JYkQTGvzA7lbgptHxbgKZriBmcFNVOW2vnhnZnurqAQAu8mha844wCPHnpJt2yR8ymp95qg3Fr7Obj3WuXMuUM4VsgzK4yJlyKQyKZC7gdhG7qmEvD9b/RKWYLXtpzTeS3fkrWc82BcxGEtlsqst0ZtNyyaCdM2gAmBLCpW5NVrdtgDYujrabKQp1CsSJLDq2kmdNqyHEOL3sRl8a6bmWYBVFiYn4FEzA3mrGF5nxVsALfbKBADKjiIjd1Lae9Z9eIyOc5u6L/pNcyljjikALb3HBv8vuvQLuO/s1i5exLADzQJzEnLCIugzuxE6Ddj0FZLlLlZLuHHiLMprcDao40RUAO/lzNmHUAdSAGNxt2+4e87XGGgLQAv6KqAq/ICaWExV202a272z3Ris+8b/OrvnzuBLCQF6lwOengeGyhr3G/ppwvSOBYK+gVHZnCKVzMRmYkgggAtCqJEliTm6ACqPD8XbuYy6bTSvjGSPha4MOouFe4zKZjcidd6xuM4/irqFLuIuuh3UkAH0OUAkek61Vw+Me2pW3ce2Dv4bFNtBqpBGmlWNY1uUBpsEMPhuoeJHPkGZ3bbdEeM40pxG/cIzZbgXKdingJbZfmpPzrZjC2cbhkV5dR8FwaMCBlJBjRo0ZSN/SDXmpJJJJZiTJLEsSe5LEk7VYwnELtok2rj2ydPKY/LafWKHZU2c7MLgpnUYI58MXTdlkjFgeFqsJybcVyLeYE+Xx7htgWlMhjaVWJa6R5QWgDNOu1Xue7g/u+F2a5hwvsHDj8l/OsXi+NYi6VNy/cfKyuokKoZDKnKgCkgwZIOomo8ZxG7dAW5duOqnMFZyRImDBPSa18TG1hYwboH+iVs08c9RICWn6X9le5VxJTFIOjhkbsPKWU/JlU/KvQ8IyXFTEQATakOwKlUYK7Azqo0BIP4RXn/AC7w43DImXbwVP4VK5sQ/pFuUBGzXVrX858QWxgmX717/u9sa6ZlJc/qoG+cURRExwuedkr+IgypxBkMf4tAVhOJ8QOMxT3VBIuEJaEa+Egi3odi2rx3c1zdwQ8NGQlzlZ7sDS1qAoPrqfoaKcHwGU2GURiPFbKjyA6eGxB/R7NtVzEunksoYR1JxRRczB80hesE3GZSOmgpLJJnfddTHMKYMhi2aPte/wC3crKUqlxWHa27IwhlMEbx1/dSqyets4ZhyinBPs7WIxEBsiG2UOmjx5p6jy6iKMY7DSFwdsErcyObhbME0mNe/hyBOxgVnOF37YLLdLhCs+SdXUgqCBuN961VjIUuKiBbRdbyNmKmGtuc3dcuRoBPppFZlpcdBdc7X3jlzkH07bC3OpCznMVsC6DK5nUF1X4UYeXKPYLHy6UKohxzHW7t7NaBFsKqidJiSTH63XWh9WGydUgc2FodvZKlSpVKJSpAUnIUSxj06mp7WEd1lj4KfVm/lTOmw2SUZn6NSPE8dpMOb/ddr25UFy4q/EZPRRqaltYe83w2wgPVz/DetDwPlYkZlUW063bupP6IO/7qIXsBhLWty4933bw1/LU1s6uoKTyRtzuC4mTGsYxI/wDEZlbwSsn/AHa/3r4H6K0392D/AOob6VqRzRhbeiWLf7Jb82im/wC3af8AgJ+wv86wOPzX8kIsqjA8cl8zpyCsv/dr/dvg+jLUd2xeX4rYcd0j91a080YW5pcsJ+yV/Nf51JZwGEu627j2vZvEX89RVxjjHaVENh6KPDfEFD5mvzD1WJt3Fb4Tr1U6EfWnIrS8c5WIGZlFxOl63uPcDb86z9/CvbWR9qnfZl9wN628LTVjc9I7Xsm+H/F4ziGubkd34UNKkpDCVMj91KlEkT43ZXDVd3HIyRocw3BRzhHM64fJGHzsiMgY3svxsHuGPDMElV6nRFFU+YOONi7quyBFtqURA2eMxBdiYGphRtstD6VWM7yzJwlzMJpmVHiQPNutVwxb95bF1ci+DbuorHWWUBYcHoQDsf5VewGDUhfBuJmxFsF23YsxZ2dexBzADpI7a4zD4trbKQSQpnLPlPcEeo0NaXmEi1hbfhkgXSsRoVQeJdA7/fUesVg2HMCb7JfV07mytjBtmOn1OvtugnG8Sr3mgfCWXNMm4QzeY+ppqhTBjKGd1thtVBV2LDvCKYHad+lKrhpsmzJoo2hgJ091FdtlSVYEEGCDuK0nDcVHDb0iSA6KewaB84NxvrQFcSrgLc0YCFuTsBsLndRtm3E9q1WO4d4XD3t9Uthmj8QZXf3nWiYGE5iOAlWK1TQIYn7l49rXWMpVascMuPkhTD5irRpC/EfYfypcTsol1ltklREFgQToCdDrvQifCZhfkB1VWnYkEBRmc7L29TSZiICibjfCv8T6Ub4DwBmfIplyJuXDsi9Yp1TU0dPH4mo2Gy5D4h+IPC/8an1kOnsq/C+CMXAC+LeP7KfwA9a1K4GzhRnvMLt0d/gQ/wATUXEOMWsInh2Nzu33nPcnoKx2LxrXDLH2HQUoqq6avP8Aizt3SvB/hh0zvE1pzOOuqL8Z5tuXT5SQB1IH5DYe5oB/aQ5nMGPvNJ7IcFG0DArMBss6BoO8bx6UAt3zhrzi8y/aZWEeYiNnBChYIzrEDppAr0FMzL5V1dRUjD3sjbH5TyjovLOUMJ7SJqRFJMDff5dd6C4rgzeNbICqztmRgYLIglmYTBZyyiFECDV3mbE4lCmEt2vNeXQg+csT5hKNAAG+adDr1ojw2oAKGGOkRuc5liDYKW/xSwj+G1ybmZUCoM0FiN2MJGo2ao7HFSLq2slxb/iFXTVDbVQxLEsANYBgToD6VVbDWeHWg2lzEa+aJAbtbB2UdXiT0gUY5T4h/Y7+JGKVLjX8oOfyyAoINsnqpYgxroJovwrBpyl7sQrHuDXOsTrYW0Hv3R3g/Nj2jDGRtMbj/UvX5UcvcOt4keJhyEu7lJ8tzvHY1h76QfQ6jr7/AJzVjh3E3ssCpMdR/LsaSOidE/PEcrgmeJYJT4jDe2qfH8MKszW1yuPjtHr3gd6phgRmXY/keoNb11XHWw9sgX1Eg7eIB91vWsRj8N4Z8RR5GMXF/C3f610FPO3FIi14tI36rj8Kr58EqvB1RvG7YqClTsv06HvUuDwpu3Ftr8TGBPeCR+6kz2lhLXcL6hnbkz303UQtkxAJnQQJk+nfcfWtLxrG2ks2bR+0e2EOUfCGVMpDt1gnVV10AMa1Z4XhlNu3hlceKru15lGqrJDqrxvqiSp6HtQfi32ltFtoQuEVrd1iAAXLKpI7yVJ/WqWS5btCQTSsqp2ZtA0n07gH58IRdvFmLMczHUk/1+Qpq5pV66bi4FgkwrS8C465S+L83bIVS+xKKSQcs7rA1Udj3rNEHYCSdAO56VqhhbSWPDclVC3m8QHS8fwEbkq33T200JqpdlS6v6ZaA8X/AE9VPf4cVH+PksLauXLAEyMx0BGjOACvlO+aIoBx66BeuOWZ/h1ZchY5V6QI9BFaTCXX8MrfW22JsMosofKWBCMMp6lyuWY0y9NaEce4ef7Z9oQ0KL7QCBLFlUSd4yGi8MibJPZ/GqRVeJGghfK46gWG2p7/AL91DwPhLsyga3rupJ/y1/gADR7jvEUwtrwbESdC3Vz1YnqB0FT4IjDYVrzaXLwJ9VtjYD1NYnFYk3GLHr+Q6Chq2qNdOf8ABugHCB+F8IMpNbU6udrquHcsZJJJ6muaVTLaQR4tzw5GYAI91su2YrbUlVJmCd4MA1DGF2jQvoM00cDbvNgoTQrjXCxcL3G0S4FBukFvAuoDkLZQWFp10kTGvYUbv2ltrnuMuQ/4bKfLd+KcrkaRl80iRIEa1Uv82YZFKgqAY/ws/iSNdLjEkdo0U9RFG00Lwc3C57F56epiyNOo1BuLIHjLNqbBZ0vr4UXRbYQpsk5fDa4ABKEHwxl2buJ0OCUG4Li22t22VYuG6LjFDJyrDuFQSZUEAnQjSKy3EcY5tWrz3bl1LlxiLN0Zli2Ss6eWYYiFAOs9qhN4nCX9WFpbyrZUnVSxdmHtkXUTEkHfWjgbG65KGURuu4XW95mx2Gd7NtfBa6LgdQEMhApZcrCRBa2CRIkHVQdSPuIGXK4zKZkEnUkEE/panzbg61j+TeHNexKqpEoDcykxmAIVgpH3oYkb7bGvQP7vDsyoL65Tvdw9wIwgElbltWBj1AoaqzvIc1OMGmpmB7Kk/i76/VDbVnLPndp/ERp7AAAfx3qSuriZTEqdAQVOZWBEgqeqkda5pa8kuJduu2gYxkYEe3HKu8K4m1hwwJjr/MeorU8ewaugxCAZWhby9JOgaPWsTWr5P4qNbNzVSMp9VOn1B/Khy99O8Tx7j6hc78SYS2upiQPMNllmsG25tHY+a2fTt8qP8v4NVtXb5jxkRntTrAEgsVOkSCo+dNxngQQsLrFFsuCtzq4OoVAfiYj5Dc+tDCXhfxIVptpcU2hlaMiBfKCfvDQTO5NOsQlhna2aM6kXKV4DVVU9AY5gRkNr9wOPVGLWKK4XDtYIOJuO40yszZy7Xc09M0HXbSn4bgbdu3ae9cJW74hdNSLl0MSkgfEQJnoSBtpUuDFmxicKUGY3LGRimsuAmU+5AYH/AN6ksHDpae9Btko2QPuGcsWZNTuzASOi0k4uAbfz7It77aNB119Tvp6ALG4nCNaYo4hlgETMSAdT8xSq7zEqC99m/iDImZ5nM8eYk9zoaaiB5hddFC7NGCVUw98o6uIlSGE7SNa0/DeO3MTNvKikZmzRmBV3ykZTER4hMz0rKVpuR8N5rlw7ZfDHqSQzfQAfWtI4hK8AhLsUMccBlduNvdTPxi2Xc4kZLjZAGtgytoEsBm+JGJk6a+ZfkOucWGIfNdbI2imT5Xtg6CT8NwCdTo3oTQW5iTcJc6ljm+tc1Rvkvk2K87C4ZYyyQXuPkPZavnfiOZwg0WBA2hRovyOprP4LAtdaFViBGbKVBGaY1cgSYIGtcWscwXK0Og+62sfon4k/VNS5bTjKGe3rOV/MhMRuuvzKnrVYomsFuEXE10EPSZpbncKtxdsSty7bwmCkW4+2uS33RmyrcItsVJgmCNJgCueG4O5bR3xRZn8Vlyh48ZgPPce4BmyLmVAEjVSJEGLdy09tke4ucCMpYlkYdBmB1Wek69qjxOKe65dyWdvl7BQNANdAP30b4jKPKLFLocLkfKHyyFzedfp/tZrnG63gogUC14huQC7faOuUmbjMfhtoN+lZ3gmFW5iLVt5y3Li2yRuA5CyNNYmY6xFel4axb8UWL1rxPE0dZBFu2NWuPDDIBAhpBmYnUVm8By4qcTBQk4ez/wB5BO+RGORSY1LOoUdSDREbzku7dc9X07fEuEOrbgfMqzh+BkW4xNvxHw7qltUv20bw1Zi0ISQ3m6EKTO5Iq/Y4Elu8pe+FTxXvlVU3GlwcsiAqkBsrLmacmgk12STqdSdT7nU01Cmrcdguij+HYBYucSgVnkmwutzEO4HS3by/ncM/7aL/APZ6xa/seQFHOKFxSz5meyi57jaABYKKBA3NdX7WZYmNQfoZ17gxFWbXFrwCrkt+Vi2dgHKyAG8MMIWco+p960jmuCXFZVWDxsAZCy97anX39vyTcJwWKuXgi2hewtxyQzNlOFJBd1DxKgb5SpU+WNTXN7KHZVJIUxJEEjoYBMT/AEBXBZogOyjqAdDI7bToNa5s2ADlUEsfmx+mprB72vbt5kypKSWkkcA7+3wDwu6uYH7Mi80hR8I2Nw7ED/T3bp0kmuTgcut05B+Hd29lnT3aKgxWJLsTsNlHRVGwH9byetY5e6NkkEnlZtyVLxHidy++e4xPRROiDoFHT9561UpVNhLGdwonU6xGg67kDYHc163CoA2NttgEb5PAZwggMji+h7/5d0fssD7iqvM6ZLy2htZtpbHppJ+eo+lW+XsNGM8sgC2SdZIkKCD+tpVTmrD5cU5/GFcfNQv71NFOB6N/WyRxyNOJFv8A85h80IpUqVDJ8mdoBPbWvR+DcPFqzbt9YBeOrNq374+VeckVtOEc1JcH2pW2wjWdG7kTt7UbRFgccy5b4lhqJIGdEXANzb6aLNYDwrYuLcElcygEaEISAFO4YkDXsDG9RYjh7oAxXykZpGuUHWG7EAjf+BjjGsPGuFSCPEcg7gjMSPcVZtcauAicpA+7lAAEEQNNNCR8zQhI2T8B4s9vO90PpUSwhsuzm55CR5QNpygAkgDWZPQfXRsRwbKucXEKwSN9YgRoImSAIPUVGXsr9cA2doVUw2Me3OVoB3G6t+kDoas28bZkM1tlIMnwmEHv5X2+R0qpdslcsj4lDL6g7GuCP/Y+nevXIVy1rx79lJwfk+5hEvm5dtqtxkNuXPmCZ2BuBRpoynUbkbdbWD4Bc8d7gu2ntlFt+FmlWAJMMUDMrB4KELmllgHUEX4bxGeB6DXruTvpVjB3TaKsh1XYsJ1GxM7kEAjsQDRbpmZrj5pGMNk6PTBtY3HuieI4FcCZ0t3Y/C6+cDowyyGU99COoFVV4beO1q5+yf4iqF57lyCzEdSASSTodW33k6dzUjmdTr761hKI83kTemfUhlnke5Vz+673/hXP2TTf3c663ItL3fc+yjzE/QetU8tMFArLREEynchXDcsjZXuerNkB/VTX/dTPxF4IWLancWxkn3I8x+ZNVaks4dnYKqklpj1gSdfSpueFQsaNXa+6jinA+vbvRV+Doitnchh8JMqJyhhoR5pkDT/V1XWKzxJLRBtIZgyzbycvaSNAw0IBznSpy91mJsw/ti/2XC8NZIa6pVDoehWZCtG8A/uqR+KZAVtBVEAEidDpmKkmWmBDEA+g61MTjXuGXYnsJ0HsNqgqCbbKREXWMm/0R/kt/t3B3NskH2ZZrrnYfa2/0I+jH+dCuEcQ8C74mXN5WETG/rFScZ4scQ6tlyZRETm6z2FE9RvQyc3Sg0UoxUVIHly2JQ+lSpUKnyemp6aoXk6ISQACSSAANSSdgBR6zyPiSJZrFv0e6cw9witrRng/BFwaC5eP27hiNJFpVGYgHpcgk/IgGu+IcVFsBjCqwBBfUtmAPlRdWiRJkD1NGMgaBeQpE7FmyzGGBwuPmUKPIjxpiLBPYi4o+uU0O4hyzibCsWSUjzNbYOsabxrGg3HSibc1KD8Tn1Wyo/8AVdn91FOG8dV28jSe4BVo2OZDPl1gkFhrrVhHC7RpWpmqWau1HqLfZZezzA0AMiOunpAgLoSDpAXQRqorq9jMPc1ZHDRJM6sQDtBjUhR7sTRvjnLKXLb3bIyXEBdrY+G4BqxQfdYCdBoaxwNYSNdGbFEwCKYZmXBG6Kf3fZLsqXTGUMCcs5sxkRInyjb1E1zhuClw5DrCOy+rREFQNwZobSyjtWVwiem/h6MNyzc2BBJIjcCDm3MaHQf1E08Zwp7YEwcxIEa7AGquc9z9TTE+9eJC8xsoNy649lJYsyyhjlBIBPbNsfbr7UVFnDWwwLrcMQGidToCoA0iSfcDXrQWKQrwNuFL4i/lE8LxK2iKDbzsACJCgK2VQxUgzupbbc+lc4ri5cIwGV1ZiCBoAVCgCd9AOgGlG+XuX8M9gPeV7jOW+FynhhSVgRu0ide4oXzJwD+zOpRi9m5ORjowI3R4+8O/UVsWPDM3CDY+B0uSxv67HuhNxyxliSe5Mnv1rmlSodMrAK1gsLnIAAOoJ7gdflFc3cGyfFAPb09f3Vb4fjltGTB6SJE9z6/80/GMbmOhgCRHtof60rK7s1kn69T4rIG+Q8oWDSpUq1TlKlSNKpUJ61PJnDQA2JYSVbJaB/ENWf5SAPUmsqa9B4GsYPDgdVdj7tcaf3URTNDn6pfXvIjDR/7G36puI4S4/iBGZM5thLjnxBnc7KmwGUus0H5suIbYjUs5KzAIiMzaanNlykECCI7Va5yvtbs2cjEC4bwf1jwwBqO3XcbishcvM0FmZoECSTA7CelaTyWvGubwrAjHOKnPoCbDnlcVqOTsAsG8QC6vlSfuwoJOm5OaPae9ZeifB+MmzI+6TO0wdjpImRHXoPmPC5rXguXV1LHPjIatx4xTzDcaj36D57V51jI8W5l+Eu5WNozGI+UUX4lzGXEKfQaZQpOgOpJZu2wBjc1SHLmIyhjZZQds0AnSdATm/Kt539U2YEJTNEJLpDa/dVsFg2u3FtoJZjA7dyT6AAn5Vq8Lyjh1+Nr14jRjbGVQeoXyk/nWa4Zjzhr2fLmKhlKk5fiBU6wY37GjX9zYnEkXGcWFKjw0LMSFA0hVGg6yYmapEB2uV6rfJmHmyt79/wBVPj+T7TKWwzuGEkW7kHPH3VIghuwI1qtwvlJL1lT4xW84zKsDIJJChj8QJjfYfWtBhcPeSwFuur3Q5VGDFpQ5MmYkBgQxI1oNy/i82Mv2h8BfEXE/0srMTl9GAOm2xrYxsDhcboJk8xY7K/bW/wDOFxw7kogTiiyHpaUjMfVjqFHYamI2qXHcm22X7B2V+iXCCH6ABgBlJ9RUHMPGMpywGJmA2qwCQWYfeJIIAOmhOulWeA4+29iM1q3cU+cHLbUrMh1G0gaEDUlfWvARXyWWjn1Ab1i4/p+XZDuUL7C81szBV2I/C6x/KD/xRPmq4DhmU7hkZfR80ae6Z6XLWHFy/jMQg8mdkT/zHLn/AGgftUH5mxudwnbzn6Qn+05v1/SozZYFcWmqdOLE/lf9kFpUZ4Xy4XRbl1jbttIQKuZ7kTJAJCquh8zGKuXOV7dy2zYd7hcahXKMLg65XtkgNEmD/wA0MInEXRzq2Jrst/8ASzVOWPfrPzpgaM8tcLFxmuOAbdqNG2a42iKR23Y+gHeqNbmNlvNI2NmcoPTV3eZSzFfhLNl/Rkx+VcVVag3F0jSpGlUqE9brli/nwVvvbe5bPpJzr+TVhaNcqcS8O41s6LdyxO2dZy+0glfpW9O/K9B1seeK44N1pOO8OOIw5Rfjtt4tsfiMQyj1YRHqKwd20VYqwKspgqRBB9Qa9IU1FxLA28SuW8NRot1fjT/+l9D2ouenznM3dL6epMOlrtOvqF5zSo3e5SuK7qHRsoBDA/FIJEjdNAd/zoTisMbblGiVMGDI6GgHRubq4JnDWQTuLY3gkfRHeUcMBnxLa+H5E/8AyEAk+mUER+l6VawfGhiLpQ6EZmVpIzlcp6HqROXqBr2qfAYPNw9UG7W7zfrMLkfuH0rGW32IMHcEdD6RtRIkMIbb3QXRZVueXb7D0WyxmGt4i/hYhofK7AzmW2pchiSZjKRuTDgVU5p43cRwq3GTNLlg2UtrlAkGYEE/relCuH8bdMRbu3Ge4LZOhafKQVYCfQnT0FbHDY4lC1s2yu5Y3UVdhq2bzKYAkR9alrhIDY2usHxmnc3OLgDTtyo+E3rlzD2Xuli85iW3ZVuSpPfyjT5UI5cwDWcViM6kNbtPl9Q7BVI7hgDBpcQ5pCnyZbzt8bnOFURotqCrETqXO+0diHLrtcsXLzhQ1y4ltQoyqLdkCAokmMzEancVOZrnADhULZGRlxFg7T6/6uslxW7mvXDMgHKPZAF/hPzqpFOx1Puf313Yw5uOltfidlQe7ECflM/Kgr3KfNAYwegW95cW3bwtsuC2dM4jUrm8xLbAbiIkwJNA0wdvFYwsSGtoge5H33kgKWAAMyNY+FYqTmy4ttBat/DpbH6CZS31IT9lhUPJl8A3VO5CEewJB/Nh9aNuMwZ+a5iChMbpKwON3ce5/lkS5hdbiG3nW2zZQJ+EhYOQBZYAeQyBGgFVuHWRgrbm4wLuVby5soFuSACyjMzEgQBoJNVObuG3AyPlZrRU+YKWAYu5YMRtuN/ShuJ5euWrK3mCgMR5fvqGnKWEaAx36iqSOOcm2yYRRMdGG59CdvVWuD8vC9Z8RrwUyygBc2q6ksZ00BMdo70V4tgjh8EqICwAJdojzvmDuw6KqjIJ/EO1UeUFYNdcTlUKoE6NdZhkn2yk+ldW+Yz4rKASCcoYebN92WtscrKeylYECahuUN13KxlFS6qdqCxutuyztT2ME7hmVSQu57aTGu5gTHai2J5Vus5NlVKs05Qf8NSZBbpABB0Ok9d6vcZdLGH8K2ZAm2D1Z3E3HPaFkfrqKz6JF82iOGIMlDegQSdPZZSlSpVimN/ROFPbcx86Zl3BHoRRM8OIT1EnvuAP4UOcCdBHTv8AWtpYXRfiCVYfisNeXdE3A0RjAczOsC55umbrH+ofe9xB99q02F4mjiQRroCDIJ7A9/QgH0rAAdNz2HWrdzC38PDMly1nEAspAYdiCIPsavFO9vqFrNSxk+UgE/Vby5YzMDmYZSpgPlnKCAp0+DWTO+nbXNc18Iy/bq+aSFcERDHRWGpkGPefepOB8wywtuACdFiACegE/CTt2J7ddGbK3AUf4bgKN0jNpOuxBg/KjXPFRHbskdPRCgnMrb3O44sqPLGKBw9o7hJRh6hiYPurA/Oszh+BRjf7PcJADHUfeQKXXLPcAD5+lNwjijYV7iMJBMMOzoSJH5j29hWrsYyzca3f8I3Gt/4dxAxjQwGCamMxgMBvQwyyNAO4TKQvp3OLdnbfp91nOZeDWrIRrWcAnKQ7ZuhIIMDsdPagJQEyQKP804sMVGxEyp3WNs3YmT5dwInegVDzZc5ypjSFxiGY3VnhvDmv3VtJALTJOyqNWY+gANb7C4QWbQt2TOTNBfTMzSxOgMAsfkB1rDcF4p4FwvEypQxuASDpPsNNNzrRZubdNAP2Z/LN+U1vTPjj1dul+JU0tVeMEgenf+aIbzJhBbxLqFyghWjb4hrH9d/YXOTcHmvNdO1lZH6byi/QFj8hQ7ifEDfdSdAAFBb1JJJjQASdNYA3Na7hthMNa8JS7sWLOwtt5m2EAAwoG3eSetVjaHy5uFeRzoqZsLj5rW+XKy/HLhu4ghQTACgb/wCo/mxqq1i5YZW2PRhDA7gidj1BHvW7fwrumS0twADN4YDiI+KRPTt0odxHgTXLeUXAWGwuEbk5iMyroR8I1iPrWzqYFpffVYsrSC2Ms8vK44VzfC6OLZ6qzFR8mghh7wR670K5g454oKBw2ZgzESV8s5QCdWMkkttoAO9WMHyU8g33VFn4UIdiPQjyr7mao82YoF1VQFFpIyj7oOqL8lg+7GsXukDPMtomQGcdPXn2/wB6q8JscPUiM1wF9N5vHIh+VoMfnWcRypBG4II9xWu50w2Wxaj4Ve2nsFtMF+uY1khaJKjUFyoUkfiIAI7jWqStIdZbUZa+NzzyStnwnib3LPi3EXXyqQYL5NHZiYCqAsEnse1C+ZcOHRL6EZQAhA1WWLHNbYaHMQcw3ner/NLC1YCKPL5cOo9AMzk/JAP1zWQn6b/81pPIbZDqhaGkaD1IhlF9vRNSpUqETvRGLvEV27gfKZj86G3jM6gEGIgD8xURad+mnypqJmqXS/iSLDcDgw//AKtO60HJVgG9cY727cr6FmALD1A/9VHuYL3/AHW7m1Ur11hyQLZE9cxH51i+GcQNm6HHsw7qdx/H3ArWLxqzdUo2VlfQqWAJ1keUkMCIB8s1pC5pjLOVrWROEue1xp9FiG21r0HCXmOGtM3xtbEzoWYkqpPqRk+tULeCwls5lsXGPTOtxgDuNGAX66VS41x8mQHzOfwwVtg6TmHxPExGiz1IERGOiCSV6d5qXBrWoNxa+HxF1hs1x49pgH5xPzqnl604FKgydbps1oDQ3spEsfCT5VOgPQH19JqaxgmlgRsHH6wUkfzqLD3ADrm17EAfOQa1OBClQwjaNDO3r10rGR5akmJ176RugvdZm9aIUTAAkDux6x6VXotxqyuecwHr5m9tdgPShRq7DcXTChm60QcmqRrzEQWYjsWMfSo6cGtGi5RMhDRci6t4fi91IGbMo+6/mHy6r+qRRnCc0jTNmT3+0X6iHHzzfOs1SrQOfGUMYYZRcaLfW+Ih0lfNOkocyg9yR8MdcwG1YbGX/EuO5M5mJnuOn5RUUUq9LKZLXV4KYREm60mE5r8gW4dQqqZti6rhQApgssHQbz8tqG8U4y125bbUi0cy5tJOZWMgaAeUAAbAChtKqmRxFivNpImOzALYYjjWHvIpuC2wDF/MxzLIhgbY+M9Buukz0rJvDM5ACiWYL+EEyFHsDHyqOrmCwhYww03ntI+laDNM4BBTuiw6J0pdoqZFKieI4ZJnNE+n0/KlWjqSQG1kJH8R0L2B2f6IbXVu1Ptt/XpXNdWnIOkT6x/Gg0/fmy+VXjwtltl2jSZ9tP8AnX1odFHLnGvswN50Jj6ECff6Cg115PWe8nXtvWbC47pbh8lQ/N1xzoo8tdU1KtE1UuGtywqzi8CE1nt6bVTS4RtXd2+WAnpFbtcwMII1Seop6t9WyRj7R7EclcWzrtPQA9/41euY9wGUtqMke4JmI0iIHyofSisMt0dNDG8gvUxxRgTuNAfTse4qNmkk9/l+6uaVetZbtjazYJU4FNT5qLpg0OBcgq4vdGWsGv8ALLvLXDfKug1cGmVfLEWgxhc/g9NUNe4TE9u6empUqRLsNglXap3GhBP0n+NPbtZtJhux0n59DRHD4DywwPf110Ye3rREVO6Q6BJMTxeCjb53c29fcIWRESPWprGKKRl+f8K7xGGbNJj1MwB6A9YFViKqc8TuyJb4fEIfNZwO/IRC9jZ6EiSAR6Hr+VNVCfemq5qHk3ugm4HAwZWtFkppUqVDJ8nLEnWlTUqleGmgSpUqVQpSpUqVSvJwa6IpUqc0TQYH3C5fFi5lVFlJGq4p6alShwsV0rDdoulSpUqqrJUppUqsXG1lmGAG4SmnpqVUWm4U9vEdSSx7bD5mi2HxMqT23gdd9KVKmlFI4OsFwnxVQwvga8jW/wCoCo4y8GaOvSRIYbjpINU3eY0AjTQR9aalQs7iXlP8JgZFG1jRoALfNc0qVKhk8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2" descr="data:image/jpeg;base64,/9j/4AAQSkZJRgABAQAAAQABAAD/2wCEAAkGBhQSERUUExQVFRUVGBYVGBcXFxwXHBYXFxkXGBYdGBwYHSYeGhsjHRYXIC8hJCcpLCwsGB8xNTAqNSYrLCkBCQoKDgwOGg8PGiwlHyQ0NikvNTQ0LCwqLCwsLCwsLC8wLywsLC8sLCwsLCwsLCwsLCwsLCwsLCwsLCwsLCksLP/AABEIARcAtQMBIgACEQEDEQH/xAAbAAABBQEBAAAAAAAAAAAAAAAFAAEDBAYCB//EAEcQAAIBAgQEBAMEBwcBBgcAAAECEQADBBIhMQUGQVETImFxMoGRI0JSoXKCkrHB0fAUFTNDYqLhBxYkU4Oy8SU0VGNzk9L/xAAbAQACAwEBAQAAAAAAAAAAAAAEBQECAwYAB//EADYRAAEDAgUCBAQFBAIDAAAAAAEAAgMEEQUSITFBE1EUImFxBoGhsTKRweHwFSNS0SQzFkJi/9oADAMBAAIRAxEAPwDPU9KtBwPhNr+y3MVfGZVJABDFVRTDuyp5mA8xgbhfmOekkEYuedPmV9RqqtlMzO9Z+lNG+N8OtG2b2HyG2pQFrUm04cgAqTMEEiQCd+kag61YSD6hZU1THWxFzfZdTTGkaajKmq69hYaIfDsN8GXEOOpulNPSFOa0ipA+EyE2ssZ8TdHVtga24P0XNKlSpenouRqlSpGtTa5PVrWdTcnw85lkgHwxcIy5ZjWPirSOJ0l8qDq66GkAMxtfQLLTSq7wVLb5s9vPpayy7IA1y9atDMU1j7SY6xGm9Eea+CDD+BAty/ihsisgOXw8mju5mGaTOsipELiwv4WL8ThZVNpTfMfyQIGnFc080XRVXRdchCYvhvi47NcRqkaaaVKhp5eo4usmNHTeHjDL3SroId5Gs/l0Nc1d4ekn4dO8HX84qsTOo4N7rLE6s0dO6f8Ax191VW2THqY/r0rijGNtDLoJj0J7dvahBNXqIOi7KgsExX+pxGYCw7JqVKlQ6fJxvRrHcWY8Jt4WyGa7eDW2MQir4ji7nuGEXQEakb0FotwPj5sJctOpe1ckkBsrAkQcp21AH09axlbfKbXykG3sk+L0klREOnuEVs4L+z8JCs6vFu2udTKs7XDlCEaMqqVUOPi76Vk6J8R4sr21s2kKWwxdsxBa45+8+UR3/oUMqzMxc57uTf7BewekfTRHPuVLh8MXJAgZVLszEKqKu7Mx0UDvWjwPJWdczXLhkSAloJr0k3mUx+rUvJvDPECzBDt4rgiSRafLhwZ2XxBdf1KL2qnxvnPEXLrrZuNZtIzIuUDM+UwWZiCRMaBY031NMmQxsjD5OUrqcQramrdTUdhl3JUl/kS6PgcMeilSp9pUso95rPJYYsViCoYtm8oQLq5cnRQvUmjOE51xVtWBbxWPwm6ZyaQdAPMOsSNRv0qlwzirpdLsn9ouXCp8xILMrBxog7qPKBECqOMWmQkX3RUIxBrX9drXEC7Ttcotg+RbjoGliCJ8qAZffxGB/wBo2rt+QbkSHjSYZN/Yo7H8qr8bbEY5lW4tpBbB+yD5/MTJZ1XMZjKBI0y6b0d5O4VdsiDmyeYwVZACcgCqrwZGUk+UDzdZNExwRvflym3dJajFKyCLrOnbm/xAB+yxjcKYXjYut4RAYs0ZwAqG4SIImVEivTOH2ItMusMGA0E5TbCDSSNuk1i+dMSycQzIxVltWoYASCfEBOoIOmlavBYi42BZw7eKcMSrncP4Eg7bzr7mr0oax72rDG5Zqqnp5iQAfv3WZ4RwLwb16wfNkfAwTAlc639QCRI8MDQ7itBzVwoYnwUlwVNx/ImYkQqxmYhFGswWk5RAMGM1ydiWuXbjuzOzNh2Z2aT/AJgXU9PhUe9HueuL3bNq0tlzba67ZnXRgiAGFPSWYSR0Bq8ZZ4ckjRDVjan+psaCOpYa8Xshh5DzCEN1H6eIbTJPY5DmHaYPt1oXwzgC3JVmueKl1rT20CQhGcZizkSCUy6dSOhmtdyzxzx7aZyS8MrSIJe3kzH1BFxD75qzl64bfFMQg18S4In8TLbxFr/eVX2NYyQwgNe0aFMKfEMQLpqaR3nYLg6cfpZDOP8ABThbiqZKugZWMSTs4OUkSpj6ipeCcA/tG9wpmLBAEzlsgBuEyygKMyiZ3b0rc8d4UMZhcqQX0uWSdPPHwk9mHlPYwelD+E5MNZu4l1It2lZLax5vDQwTv8d27LT2ZAdqnwTRKb/h3Uf+RyOogG/9t7LJcwcGGFdE8XOzKXIyZCqzCkw7DzHNGv3TVBLsREzrr/L0p8ZjHvXXvXPjuGSBsg2VF/0qIHrqetRUvc4Necmy62ngklp2iq1dypjiZAnWD+RjbttURpqVULnO3REVPFAf7YtdKlSpVVEJzTU5p0SeoH1/hXgLqr3hjS4p/D2g9CT6RvXFGbOFBXXc7+u38qH4i2FkDUD1H1I3JouWldG0OPK5vDviCKsnfA25LStjyFigbeUfFbkN+iWL2z7S1xfcDvQrmLlYpeZrb2wjkuA7ZMhJlhLaEAk6g9fSgGDxr2nD22KsuxHbqCNiD2NHT/1AxX4cN/8ArufwvAVds0b4wyThZTYfWU1W6oo7EP3BSwHKPi22ylmcTDgRaZtfKuaHYaD7QCPMIBgwuUuHB7lxG/F4dyD9wC5mEjozIFMHUAjrUGP51xV22yFrdsMMpNlCrFToRmd3IkaSIPqKGcK4i+GYNayiABlYSpAIIBAIOhAIgiCKjPCx7XN2G60FNiVRTSxzuALtvT9lsua8bi7TomFVkt5Mxa1bV2LZmBWCrZQAFIgD4t6XKL3mdjeuO7LmLBmLZCwQIp6K0AsUGwKkgZqE3ee3dYfD2XP4iTlHfyEE/LNVW1zliAQYtQsZEVCltTDhjlks0hvxj4V9ZK68Qkz5j7JIcJrTS9AQtB/yuLlS8/8A/wA7t/kWZ95u/wDFbXgFvPh1WID20XTs9lF07b15xxri7Ym94rKqHItsKpJ0UsQSTufOeg2FEMFztibSKqCxCgAFrbk+VQomLoGwGwFYx1DGyucdimFXhNTNQQwtHmbvqueR08yqSNblkMO5S1iXX5B0U/Kin/UlTmwp+7GIH6xNkj8gazfCeLPhjmQW2Oh+0ViAQGEjKykGHYb9an43zHexYRbotAW2LDw0ZSSRlMlrjaR0EVUTs6Bj5WzsLqTibKqwyi1/ystFyRZMWz0CX2PqXuqg9NFsD9oUC5sv/wDxG+y7o1mCPxLZtH8jp8qj4ZzLew6hbYtEDPGdXaM5Ut8NxRuoP171QxF5711nYAvdfMQoIBZtAACSe3U1WSdpgbGN1emwyaPEpamT8BuvSeW+LLdtqRoTmaPwkN5x7BmBH+lloR/1DxQTD2sOv+a4JH/2rPm0/wDM8IfWrXJ/C4MhpS2bloR/mXcyrfdp+6rWvDUDohJLZhGJ4xxNsTiLl1+5toBstpGYJHcn4iepbtFGzTFlOA7crnsOoWVOJuMX/W03VSlSFPlpUIXubnA0X0B1XEyTpONikBSIpqRrZszBEWFuvdCPpJXVIma/yjhKlSpUKmqc06uR7TMUxpqgKHNDhYq5Yxja7awAPcgfkBVa8ZJ3nr1g1xSrR0riMpKBgoIYJjLGACd0qVKlWaPSpUqVeUqXD4csdIqbGYQrHbv/AAqCzcgg13iMYWO/9elbgx9M33SKaOv8c0sI6YGvdQUqVKsE8SqSxYL3FtqPO5VQOvmIAMdtajitfy9cuX7VtXz/ABslu6gTMihGLMTcVh5SVQEaksB0mtYo+o7Kl+I1hpITKBf+aLJ3reV2U7ozIfdGKn8xUmBxfhXEuABihzAEwCRtJH196K83W0tXnspbUNmW41zK4KqwzZVLOQ7EnVwoUCVAkEgHUSN6brKaOoFbTh7mkAj8+60d3nYjCmzasi22Twxc8YsVB0ZtUBLRmMk7mazSkQAIgafSiHBrxW7oJY27wXRTDi2zqRmBEygGoO9annHBKmCd8xLFsOFBW2NTcWYKIp+HNudqJDX1DC8nZJjPTYRUinjjP9y2t1iAac01KqNqntjMQ2KayYbE+dtQfxBKlSpUImaVKlSqV5OaanNclQdCYB0J2gHQn6V5eOiL8M4J4hTNLM4zJaXQlZgPceCLVqQ2vxNlOUGK1mG5OEam0uunhWF26ZjeNxmO+ug9BRrhWACs8iGe6wMdFU5LYHoEC6eteYY7j+JvktcvXEkki3bdrap0ygIQTERJ1Jk04LIqZgLhclfOmzV2MTvET8rW/JbPF8loykCC3Rwiq4PQwmVGHTLlB9axKcPY3WtyoKZ87fEFW38baatEbDUmB1qZuYcUbRtHEXShgGTLZRIgXIzgGddeg9ag4T4iv9hGaD91WAWQxJzgqACoMntQcz4pHDKF0NBTV1JFIJZA7Ty34/ZaW1yvatoLl5rVlJjNiH8zeXQAK6KjTrAzmBB12s4XlzCXxNu5acTE2mYNPzdhtJ1WhV3hOJxrI9y614oCEyWIQB8pYo5S0jTC+YFh60Z4Dy09i4rNKSQT4jLmOUOFCokgTmMksdoA1kGMYHPAyaeq5uaqkjiMhqSZOw1CzHHOBNYxC2hLC4ENsn/WxTKx2zBhrHQjvWk4Py5ayh2KLbLBUZ8he7uJJuyqqx+FFAMAEnWBBz7ey4jCNHwef3y3VYx6+UUWw2Cw+NwqW5FwJsVMPbaCoMfdJB2YEe9VjhY2V4A22RNXW1M9HBI5xDT+Ij3QvmnlWzbsvfRhaNsHMv3XJPlVQTo5OgA0M7DehXLXAfHPwh2IJhpCWxJVS4UhnYlWIQEaCSRIm/xvlW+bIi61xLALrbZRmgDUgrOdgJAGhiYFWuSeK2ja8EsudgRlbQOpBGjbNIJ03+tVyM6wzNstfE1Iw53Rlz67jcN+6uvyZh7ugFsToGsmI6H77qY6gjr0rK8M4OLpa27NcAxDWbQVyLZZBca68FWAhUmQNS411rR43k1lt3FwbtZLiGtKfK4iIDHzW2I00OugkCq3JNkAWfLGVcWNvhPiWBHoYEd9Kv0g6VrS232KDFbLHRSSMmz7AX/E0/NAOK4Fmxpw4YkrkRTcuF8qm0t5vM0HKuZjtsKO8I5ZW7bVrdtMp8wuXw7vcGvmW0roLamAwzZjB1AofxpAOIYwDrZeddycIs69NKMf9Q8SVwtq0phb1zK4HW2iFiun3S2SR1AioZGxud7hey0qKyplFPTxOtmAJI7ndE8NyzYV0fLbMEkG2MpPQxlYqRqZBB33FVObSFwljxUzKL+GFwToB5g0kf1MVluVOJPburZUkW7rBco+60yrKBtDASNisitTzxdDcMuN+I4Y/W/a0/P8q1ieySFxaLIOtpailrYmTPzC+h53VZeT1uK/+Cul1Vy27gKupZUJbxiCsgT5dQZ0rGnA3PF8HLF3N4eX/VMfSvQOUOKeNYE/Enkf1IAyN+soGvdT3qrxrl8HGBwJOKGXRiDbCoVxFwRBBgWkUz8V4npWUlO2VrXxj3R9Jis2HyzQVJJtci+uvHyQwcOsph7mJZbZsISiDI5uXiD4SEOLsRcuDMsLGQg+tZNJgTvGvvWy/wComICrhsMgyr5rzAaABB4dlYHSS5H6ArH0JVhrXZWjZO/h4zSQmeVxOY6XSpUqVCLo05pikjbTaek9qRGhMEwJMdB61q7fBWFpcPoEuG3euXjGhKk5QO82/oR3qHGyGqKlsNgeVoeVOMLftCG+1UL4incEALnH+khQZ1gk0M4nyUty6XBdcxk5VQgsTqYZ1KnqRtOojasRYvMjB0Yq6mVZTBH8x6HQ9aONz5jOjWPfwZJ95ePoBTNtTHJGGyjZcrNhFZTVJmoHaO3HZGsFygrWyty0ttBJzu83xA1csh8NQBPk8wI3NZ3lmyty+FkPbOpMFQ9oEE6HzQSLZIPSZ0BqnjuL4i+Ct6/cuKTJTyoh91tgAj0Miq9q6VIZSVYaggwQfSsXyxh7SxuyYU2HVjoJY6mS5f8ARbznXA4m4LXgu4tqGzpbLqS0jKTk+JYkQTGvzA7lbgptHxbgKZriBmcFNVOW2vnhnZnurqAQAu8mha844wCPHnpJt2yR8ymp95qg3Fr7Obj3WuXMuUM4VsgzK4yJlyKQyKZC7gdhG7qmEvD9b/RKWYLXtpzTeS3fkrWc82BcxGEtlsqst0ZtNyyaCdM2gAmBLCpW5NVrdtgDYujrabKQp1CsSJLDq2kmdNqyHEOL3sRl8a6bmWYBVFiYn4FEzA3mrGF5nxVsALfbKBADKjiIjd1Lae9Z9eIyOc5u6L/pNcyljjikALb3HBv8vuvQLuO/s1i5exLADzQJzEnLCIugzuxE6Ddj0FZLlLlZLuHHiLMprcDao40RUAO/lzNmHUAdSAGNxt2+4e87XGGgLQAv6KqAq/ICaWExV202a272z3Ris+8b/OrvnzuBLCQF6lwOengeGyhr3G/ppwvSOBYK+gVHZnCKVzMRmYkgggAtCqJEliTm6ACqPD8XbuYy6bTSvjGSPha4MOouFe4zKZjcidd6xuM4/irqFLuIuuh3UkAH0OUAkek61Vw+Me2pW3ce2Dv4bFNtBqpBGmlWNY1uUBpsEMPhuoeJHPkGZ3bbdEeM40pxG/cIzZbgXKdingJbZfmpPzrZjC2cbhkV5dR8FwaMCBlJBjRo0ZSN/SDXmpJJJJZiTJLEsSe5LEk7VYwnELtok2rj2ydPKY/LafWKHZU2c7MLgpnUYI58MXTdlkjFgeFqsJybcVyLeYE+Xx7htgWlMhjaVWJa6R5QWgDNOu1Xue7g/u+F2a5hwvsHDj8l/OsXi+NYi6VNy/cfKyuokKoZDKnKgCkgwZIOomo8ZxG7dAW5duOqnMFZyRImDBPSa18TG1hYwboH+iVs08c9RICWn6X9le5VxJTFIOjhkbsPKWU/JlU/KvQ8IyXFTEQATakOwKlUYK7Azqo0BIP4RXn/AC7w43DImXbwVP4VK5sQ/pFuUBGzXVrX858QWxgmX717/u9sa6ZlJc/qoG+cURRExwuedkr+IgypxBkMf4tAVhOJ8QOMxT3VBIuEJaEa+Egi3odi2rx3c1zdwQ8NGQlzlZ7sDS1qAoPrqfoaKcHwGU2GURiPFbKjyA6eGxB/R7NtVzEunksoYR1JxRRczB80hesE3GZSOmgpLJJnfddTHMKYMhi2aPte/wC3crKUqlxWHa27IwhlMEbx1/dSqyets4ZhyinBPs7WIxEBsiG2UOmjx5p6jy6iKMY7DSFwdsErcyObhbME0mNe/hyBOxgVnOF37YLLdLhCs+SdXUgqCBuN961VjIUuKiBbRdbyNmKmGtuc3dcuRoBPppFZlpcdBdc7X3jlzkH07bC3OpCznMVsC6DK5nUF1X4UYeXKPYLHy6UKohxzHW7t7NaBFsKqidJiSTH63XWh9WGydUgc2FodvZKlSpVKJSpAUnIUSxj06mp7WEd1lj4KfVm/lTOmw2SUZn6NSPE8dpMOb/ddr25UFy4q/EZPRRqaltYe83w2wgPVz/DetDwPlYkZlUW063bupP6IO/7qIXsBhLWty4933bw1/LU1s6uoKTyRtzuC4mTGsYxI/wDEZlbwSsn/AHa/3r4H6K0392D/AOob6VqRzRhbeiWLf7Jb82im/wC3af8AgJ+wv86wOPzX8kIsqjA8cl8zpyCsv/dr/dvg+jLUd2xeX4rYcd0j91a080YW5pcsJ+yV/Nf51JZwGEu627j2vZvEX89RVxjjHaVENh6KPDfEFD5mvzD1WJt3Fb4Tr1U6EfWnIrS8c5WIGZlFxOl63uPcDb86z9/CvbWR9qnfZl9wN628LTVjc9I7Xsm+H/F4ziGubkd34UNKkpDCVMj91KlEkT43ZXDVd3HIyRocw3BRzhHM64fJGHzsiMgY3svxsHuGPDMElV6nRFFU+YOONi7quyBFtqURA2eMxBdiYGphRtstD6VWM7yzJwlzMJpmVHiQPNutVwxb95bF1ci+DbuorHWWUBYcHoQDsf5VewGDUhfBuJmxFsF23YsxZ2dexBzADpI7a4zD4trbKQSQpnLPlPcEeo0NaXmEi1hbfhkgXSsRoVQeJdA7/fUesVg2HMCb7JfV07mytjBtmOn1OvtugnG8Sr3mgfCWXNMm4QzeY+ppqhTBjKGd1thtVBV2LDvCKYHad+lKrhpsmzJoo2hgJ091FdtlSVYEEGCDuK0nDcVHDb0iSA6KewaB84NxvrQFcSrgLc0YCFuTsBsLndRtm3E9q1WO4d4XD3t9Uthmj8QZXf3nWiYGE5iOAlWK1TQIYn7l49rXWMpVascMuPkhTD5irRpC/EfYfypcTsol1ltklREFgQToCdDrvQifCZhfkB1VWnYkEBRmc7L29TSZiICibjfCv8T6Ub4DwBmfIplyJuXDsi9Yp1TU0dPH4mo2Gy5D4h+IPC/8an1kOnsq/C+CMXAC+LeP7KfwA9a1K4GzhRnvMLt0d/gQ/wATUXEOMWsInh2Nzu33nPcnoKx2LxrXDLH2HQUoqq6avP8Aizt3SvB/hh0zvE1pzOOuqL8Z5tuXT5SQB1IH5DYe5oB/aQ5nMGPvNJ7IcFG0DArMBss6BoO8bx6UAt3zhrzi8y/aZWEeYiNnBChYIzrEDppAr0FMzL5V1dRUjD3sjbH5TyjovLOUMJ7SJqRFJMDff5dd6C4rgzeNbICqztmRgYLIglmYTBZyyiFECDV3mbE4lCmEt2vNeXQg+csT5hKNAAG+adDr1ojw2oAKGGOkRuc5liDYKW/xSwj+G1ybmZUCoM0FiN2MJGo2ao7HFSLq2slxb/iFXTVDbVQxLEsANYBgToD6VVbDWeHWg2lzEa+aJAbtbB2UdXiT0gUY5T4h/Y7+JGKVLjX8oOfyyAoINsnqpYgxroJovwrBpyl7sQrHuDXOsTrYW0Hv3R3g/Nj2jDGRtMbj/UvX5UcvcOt4keJhyEu7lJ8tzvHY1h76QfQ6jr7/AJzVjh3E3ssCpMdR/LsaSOidE/PEcrgmeJYJT4jDe2qfH8MKszW1yuPjtHr3gd6phgRmXY/keoNb11XHWw9sgX1Eg7eIB91vWsRj8N4Z8RR5GMXF/C3f610FPO3FIi14tI36rj8Kr58EqvB1RvG7YqClTsv06HvUuDwpu3Ftr8TGBPeCR+6kz2lhLXcL6hnbkz303UQtkxAJnQQJk+nfcfWtLxrG2ks2bR+0e2EOUfCGVMpDt1gnVV10AMa1Z4XhlNu3hlceKru15lGqrJDqrxvqiSp6HtQfi32ltFtoQuEVrd1iAAXLKpI7yVJ/WqWS5btCQTSsqp2ZtA0n07gH58IRdvFmLMczHUk/1+Qpq5pV66bi4FgkwrS8C465S+L83bIVS+xKKSQcs7rA1Udj3rNEHYCSdAO56VqhhbSWPDclVC3m8QHS8fwEbkq33T200JqpdlS6v6ZaA8X/AE9VPf4cVH+PksLauXLAEyMx0BGjOACvlO+aIoBx66BeuOWZ/h1ZchY5V6QI9BFaTCXX8MrfW22JsMosofKWBCMMp6lyuWY0y9NaEce4ef7Z9oQ0KL7QCBLFlUSd4yGi8MibJPZ/GqRVeJGghfK46gWG2p7/AL91DwPhLsyga3rupJ/y1/gADR7jvEUwtrwbESdC3Vz1YnqB0FT4IjDYVrzaXLwJ9VtjYD1NYnFYk3GLHr+Q6Chq2qNdOf8ABugHCB+F8IMpNbU6udrquHcsZJJJ6muaVTLaQR4tzw5GYAI91su2YrbUlVJmCd4MA1DGF2jQvoM00cDbvNgoTQrjXCxcL3G0S4FBukFvAuoDkLZQWFp10kTGvYUbv2ltrnuMuQ/4bKfLd+KcrkaRl80iRIEa1Uv82YZFKgqAY/ws/iSNdLjEkdo0U9RFG00Lwc3C57F56epiyNOo1BuLIHjLNqbBZ0vr4UXRbYQpsk5fDa4ABKEHwxl2buJ0OCUG4Li22t22VYuG6LjFDJyrDuFQSZUEAnQjSKy3EcY5tWrz3bl1LlxiLN0Zli2Ss6eWYYiFAOs9qhN4nCX9WFpbyrZUnVSxdmHtkXUTEkHfWjgbG65KGURuu4XW95mx2Gd7NtfBa6LgdQEMhApZcrCRBa2CRIkHVQdSPuIGXK4zKZkEnUkEE/panzbg61j+TeHNexKqpEoDcykxmAIVgpH3oYkb7bGvQP7vDsyoL65Tvdw9wIwgElbltWBj1AoaqzvIc1OMGmpmB7Kk/i76/VDbVnLPndp/ERp7AAAfx3qSuriZTEqdAQVOZWBEgqeqkda5pa8kuJduu2gYxkYEe3HKu8K4m1hwwJjr/MeorU8ewaugxCAZWhby9JOgaPWsTWr5P4qNbNzVSMp9VOn1B/Khy99O8Tx7j6hc78SYS2upiQPMNllmsG25tHY+a2fTt8qP8v4NVtXb5jxkRntTrAEgsVOkSCo+dNxngQQsLrFFsuCtzq4OoVAfiYj5Dc+tDCXhfxIVptpcU2hlaMiBfKCfvDQTO5NOsQlhna2aM6kXKV4DVVU9AY5gRkNr9wOPVGLWKK4XDtYIOJuO40yszZy7Xc09M0HXbSn4bgbdu3ae9cJW74hdNSLl0MSkgfEQJnoSBtpUuDFmxicKUGY3LGRimsuAmU+5AYH/AN6ksHDpae9Btko2QPuGcsWZNTuzASOi0k4uAbfz7It77aNB119Tvp6ALG4nCNaYo4hlgETMSAdT8xSq7zEqC99m/iDImZ5nM8eYk9zoaaiB5hddFC7NGCVUw98o6uIlSGE7SNa0/DeO3MTNvKikZmzRmBV3ykZTER4hMz0rKVpuR8N5rlw7ZfDHqSQzfQAfWtI4hK8AhLsUMccBlduNvdTPxi2Xc4kZLjZAGtgytoEsBm+JGJk6a+ZfkOucWGIfNdbI2imT5Xtg6CT8NwCdTo3oTQW5iTcJc6ljm+tc1Rvkvk2K87C4ZYyyQXuPkPZavnfiOZwg0WBA2hRovyOprP4LAtdaFViBGbKVBGaY1cgSYIGtcWscwXK0Og+62sfon4k/VNS5bTjKGe3rOV/MhMRuuvzKnrVYomsFuEXE10EPSZpbncKtxdsSty7bwmCkW4+2uS33RmyrcItsVJgmCNJgCueG4O5bR3xRZn8Vlyh48ZgPPce4BmyLmVAEjVSJEGLdy09tke4ucCMpYlkYdBmB1Wek69qjxOKe65dyWdvl7BQNANdAP30b4jKPKLFLocLkfKHyyFzedfp/tZrnG63gogUC14huQC7faOuUmbjMfhtoN+lZ3gmFW5iLVt5y3Li2yRuA5CyNNYmY6xFel4axb8UWL1rxPE0dZBFu2NWuPDDIBAhpBmYnUVm8By4qcTBQk4ez/wB5BO+RGORSY1LOoUdSDREbzku7dc9X07fEuEOrbgfMqzh+BkW4xNvxHw7qltUv20bw1Zi0ISQ3m6EKTO5Iq/Y4Elu8pe+FTxXvlVU3GlwcsiAqkBsrLmacmgk12STqdSdT7nU01Cmrcdguij+HYBYucSgVnkmwutzEO4HS3by/ncM/7aL/APZ6xa/seQFHOKFxSz5meyi57jaABYKKBA3NdX7WZYmNQfoZ17gxFWbXFrwCrkt+Vi2dgHKyAG8MMIWco+p960jmuCXFZVWDxsAZCy97anX39vyTcJwWKuXgi2hewtxyQzNlOFJBd1DxKgb5SpU+WNTXN7KHZVJIUxJEEjoYBMT/AEBXBZogOyjqAdDI7bToNa5s2ADlUEsfmx+mprB72vbt5kypKSWkkcA7+3wDwu6uYH7Mi80hR8I2Nw7ED/T3bp0kmuTgcut05B+Hd29lnT3aKgxWJLsTsNlHRVGwH9byetY5e6NkkEnlZtyVLxHidy++e4xPRROiDoFHT9561UpVNhLGdwonU6xGg67kDYHc163CoA2NttgEb5PAZwggMji+h7/5d0fssD7iqvM6ZLy2htZtpbHppJ+eo+lW+XsNGM8sgC2SdZIkKCD+tpVTmrD5cU5/GFcfNQv71NFOB6N/WyRxyNOJFv8A85h80IpUqVDJ8mdoBPbWvR+DcPFqzbt9YBeOrNq374+VeckVtOEc1JcH2pW2wjWdG7kTt7UbRFgccy5b4lhqJIGdEXANzb6aLNYDwrYuLcElcygEaEISAFO4YkDXsDG9RYjh7oAxXykZpGuUHWG7EAjf+BjjGsPGuFSCPEcg7gjMSPcVZtcauAicpA+7lAAEEQNNNCR8zQhI2T8B4s9vO90PpUSwhsuzm55CR5QNpygAkgDWZPQfXRsRwbKucXEKwSN9YgRoImSAIPUVGXsr9cA2doVUw2Me3OVoB3G6t+kDoas28bZkM1tlIMnwmEHv5X2+R0qpdslcsj4lDL6g7GuCP/Y+nevXIVy1rx79lJwfk+5hEvm5dtqtxkNuXPmCZ2BuBRpoynUbkbdbWD4Bc8d7gu2ntlFt+FmlWAJMMUDMrB4KELmllgHUEX4bxGeB6DXruTvpVjB3TaKsh1XYsJ1GxM7kEAjsQDRbpmZrj5pGMNk6PTBtY3HuieI4FcCZ0t3Y/C6+cDowyyGU99COoFVV4beO1q5+yf4iqF57lyCzEdSASSTodW33k6dzUjmdTr761hKI83kTemfUhlnke5Vz+673/hXP2TTf3c663ItL3fc+yjzE/QetU8tMFArLREEynchXDcsjZXuerNkB/VTX/dTPxF4IWLancWxkn3I8x+ZNVaks4dnYKqklpj1gSdfSpueFQsaNXa+6jinA+vbvRV+Doitnchh8JMqJyhhoR5pkDT/V1XWKzxJLRBtIZgyzbycvaSNAw0IBznSpy91mJsw/ti/2XC8NZIa6pVDoehWZCtG8A/uqR+KZAVtBVEAEidDpmKkmWmBDEA+g61MTjXuGXYnsJ0HsNqgqCbbKREXWMm/0R/kt/t3B3NskH2ZZrrnYfa2/0I+jH+dCuEcQ8C74mXN5WETG/rFScZ4scQ6tlyZRETm6z2FE9RvQyc3Sg0UoxUVIHly2JQ+lSpUKnyemp6aoXk6ISQACSSAANSSdgBR6zyPiSJZrFv0e6cw9witrRng/BFwaC5eP27hiNJFpVGYgHpcgk/IgGu+IcVFsBjCqwBBfUtmAPlRdWiRJkD1NGMgaBeQpE7FmyzGGBwuPmUKPIjxpiLBPYi4o+uU0O4hyzibCsWSUjzNbYOsabxrGg3HSibc1KD8Tn1Wyo/8AVdn91FOG8dV28jSe4BVo2OZDPl1gkFhrrVhHC7RpWpmqWau1HqLfZZezzA0AMiOunpAgLoSDpAXQRqorq9jMPc1ZHDRJM6sQDtBjUhR7sTRvjnLKXLb3bIyXEBdrY+G4BqxQfdYCdBoaxwNYSNdGbFEwCKYZmXBG6Kf3fZLsqXTGUMCcs5sxkRInyjb1E1zhuClw5DrCOy+rREFQNwZobSyjtWVwiem/h6MNyzc2BBJIjcCDm3MaHQf1E08Zwp7YEwcxIEa7AGquc9z9TTE+9eJC8xsoNy649lJYsyyhjlBIBPbNsfbr7UVFnDWwwLrcMQGidToCoA0iSfcDXrQWKQrwNuFL4i/lE8LxK2iKDbzsACJCgK2VQxUgzupbbc+lc4ri5cIwGV1ZiCBoAVCgCd9AOgGlG+XuX8M9gPeV7jOW+FynhhSVgRu0ide4oXzJwD+zOpRi9m5ORjowI3R4+8O/UVsWPDM3CDY+B0uSxv67HuhNxyxliSe5Mnv1rmlSodMrAK1gsLnIAAOoJ7gdflFc3cGyfFAPb09f3Vb4fjltGTB6SJE9z6/80/GMbmOhgCRHtof60rK7s1kn69T4rIG+Q8oWDSpUq1TlKlSNKpUJ61PJnDQA2JYSVbJaB/ENWf5SAPUmsqa9B4GsYPDgdVdj7tcaf3URTNDn6pfXvIjDR/7G36puI4S4/iBGZM5thLjnxBnc7KmwGUus0H5suIbYjUs5KzAIiMzaanNlykECCI7Va5yvtbs2cjEC4bwf1jwwBqO3XcbishcvM0FmZoECSTA7CelaTyWvGubwrAjHOKnPoCbDnlcVqOTsAsG8QC6vlSfuwoJOm5OaPae9ZeifB+MmzI+6TO0wdjpImRHXoPmPC5rXguXV1LHPjIatx4xTzDcaj36D57V51jI8W5l+Eu5WNozGI+UUX4lzGXEKfQaZQpOgOpJZu2wBjc1SHLmIyhjZZQds0AnSdATm/Kt539U2YEJTNEJLpDa/dVsFg2u3FtoJZjA7dyT6AAn5Vq8Lyjh1+Nr14jRjbGVQeoXyk/nWa4Zjzhr2fLmKhlKk5fiBU6wY37GjX9zYnEkXGcWFKjw0LMSFA0hVGg6yYmapEB2uV6rfJmHmyt79/wBVPj+T7TKWwzuGEkW7kHPH3VIghuwI1qtwvlJL1lT4xW84zKsDIJJChj8QJjfYfWtBhcPeSwFuur3Q5VGDFpQ5MmYkBgQxI1oNy/i82Mv2h8BfEXE/0srMTl9GAOm2xrYxsDhcboJk8xY7K/bW/wDOFxw7kogTiiyHpaUjMfVjqFHYamI2qXHcm22X7B2V+iXCCH6ABgBlJ9RUHMPGMpywGJmA2qwCQWYfeJIIAOmhOulWeA4+29iM1q3cU+cHLbUrMh1G0gaEDUlfWvARXyWWjn1Ab1i4/p+XZDuUL7C81szBV2I/C6x/KD/xRPmq4DhmU7hkZfR80ae6Z6XLWHFy/jMQg8mdkT/zHLn/AGgftUH5mxudwnbzn6Qn+05v1/SozZYFcWmqdOLE/lf9kFpUZ4Xy4XRbl1jbttIQKuZ7kTJAJCquh8zGKuXOV7dy2zYd7hcahXKMLg65XtkgNEmD/wA0MInEXRzq2Jrst/8ASzVOWPfrPzpgaM8tcLFxmuOAbdqNG2a42iKR23Y+gHeqNbmNlvNI2NmcoPTV3eZSzFfhLNl/Rkx+VcVVag3F0jSpGlUqE9brli/nwVvvbe5bPpJzr+TVhaNcqcS8O41s6LdyxO2dZy+0glfpW9O/K9B1seeK44N1pOO8OOIw5Rfjtt4tsfiMQyj1YRHqKwd20VYqwKspgqRBB9Qa9IU1FxLA28SuW8NRot1fjT/+l9D2ouenznM3dL6epMOlrtOvqF5zSo3e5SuK7qHRsoBDA/FIJEjdNAd/zoTisMbblGiVMGDI6GgHRubq4JnDWQTuLY3gkfRHeUcMBnxLa+H5E/8AyEAk+mUER+l6VawfGhiLpQ6EZmVpIzlcp6HqROXqBr2qfAYPNw9UG7W7zfrMLkfuH0rGW32IMHcEdD6RtRIkMIbb3QXRZVueXb7D0WyxmGt4i/hYhofK7AzmW2pchiSZjKRuTDgVU5p43cRwq3GTNLlg2UtrlAkGYEE/relCuH8bdMRbu3Ge4LZOhafKQVYCfQnT0FbHDY4lC1s2yu5Y3UVdhq2bzKYAkR9alrhIDY2usHxmnc3OLgDTtyo+E3rlzD2Xuli85iW3ZVuSpPfyjT5UI5cwDWcViM6kNbtPl9Q7BVI7hgDBpcQ5pCnyZbzt8bnOFURotqCrETqXO+0diHLrtcsXLzhQ1y4ltQoyqLdkCAokmMzEancVOZrnADhULZGRlxFg7T6/6uslxW7mvXDMgHKPZAF/hPzqpFOx1Puf313Yw5uOltfidlQe7ECflM/Kgr3KfNAYwegW95cW3bwtsuC2dM4jUrm8xLbAbiIkwJNA0wdvFYwsSGtoge5H33kgKWAAMyNY+FYqTmy4ttBat/DpbH6CZS31IT9lhUPJl8A3VO5CEewJB/Nh9aNuMwZ+a5iChMbpKwON3ce5/lkS5hdbiG3nW2zZQJ+EhYOQBZYAeQyBGgFVuHWRgrbm4wLuVby5soFuSACyjMzEgQBoJNVObuG3AyPlZrRU+YKWAYu5YMRtuN/ShuJ5euWrK3mCgMR5fvqGnKWEaAx36iqSOOcm2yYRRMdGG59CdvVWuD8vC9Z8RrwUyygBc2q6ksZ00BMdo70V4tgjh8EqICwAJdojzvmDuw6KqjIJ/EO1UeUFYNdcTlUKoE6NdZhkn2yk+ldW+Yz4rKASCcoYebN92WtscrKeylYECahuUN13KxlFS6qdqCxutuyztT2ME7hmVSQu57aTGu5gTHai2J5Vus5NlVKs05Qf8NSZBbpABB0Ok9d6vcZdLGH8K2ZAm2D1Z3E3HPaFkfrqKz6JF82iOGIMlDegQSdPZZSlSpVimN/ROFPbcx86Zl3BHoRRM8OIT1EnvuAP4UOcCdBHTv8AWtpYXRfiCVYfisNeXdE3A0RjAczOsC55umbrH+ofe9xB99q02F4mjiQRroCDIJ7A9/QgH0rAAdNz2HWrdzC38PDMly1nEAspAYdiCIPsavFO9vqFrNSxk+UgE/Vby5YzMDmYZSpgPlnKCAp0+DWTO+nbXNc18Iy/bq+aSFcERDHRWGpkGPefepOB8wywtuACdFiACegE/CTt2J7ddGbK3AUf4bgKN0jNpOuxBg/KjXPFRHbskdPRCgnMrb3O44sqPLGKBw9o7hJRh6hiYPurA/Oszh+BRjf7PcJADHUfeQKXXLPcAD5+lNwjijYV7iMJBMMOzoSJH5j29hWrsYyzca3f8I3Gt/4dxAxjQwGCamMxgMBvQwyyNAO4TKQvp3OLdnbfp91nOZeDWrIRrWcAnKQ7ZuhIIMDsdPagJQEyQKP804sMVGxEyp3WNs3YmT5dwInegVDzZc5ypjSFxiGY3VnhvDmv3VtJALTJOyqNWY+gANb7C4QWbQt2TOTNBfTMzSxOgMAsfkB1rDcF4p4FwvEypQxuASDpPsNNNzrRZubdNAP2Z/LN+U1vTPjj1dul+JU0tVeMEgenf+aIbzJhBbxLqFyghWjb4hrH9d/YXOTcHmvNdO1lZH6byi/QFj8hQ7ifEDfdSdAAFBb1JJJjQASdNYA3Na7hthMNa8JS7sWLOwtt5m2EAAwoG3eSetVjaHy5uFeRzoqZsLj5rW+XKy/HLhu4ghQTACgb/wCo/mxqq1i5YZW2PRhDA7gidj1BHvW7fwrumS0twADN4YDiI+KRPTt0odxHgTXLeUXAWGwuEbk5iMyroR8I1iPrWzqYFpffVYsrSC2Ms8vK44VzfC6OLZ6qzFR8mghh7wR670K5g454oKBw2ZgzESV8s5QCdWMkkttoAO9WMHyU8g33VFn4UIdiPQjyr7mao82YoF1VQFFpIyj7oOqL8lg+7GsXukDPMtomQGcdPXn2/wB6q8JscPUiM1wF9N5vHIh+VoMfnWcRypBG4II9xWu50w2Wxaj4Ve2nsFtMF+uY1khaJKjUFyoUkfiIAI7jWqStIdZbUZa+NzzyStnwnib3LPi3EXXyqQYL5NHZiYCqAsEnse1C+ZcOHRL6EZQAhA1WWLHNbYaHMQcw3ner/NLC1YCKPL5cOo9AMzk/JAP1zWQn6b/81pPIbZDqhaGkaD1IhlF9vRNSpUqETvRGLvEV27gfKZj86G3jM6gEGIgD8xURad+mnypqJmqXS/iSLDcDgw//AKtO60HJVgG9cY727cr6FmALD1A/9VHuYL3/AHW7m1Ur11hyQLZE9cxH51i+GcQNm6HHsw7qdx/H3ArWLxqzdUo2VlfQqWAJ1keUkMCIB8s1pC5pjLOVrWROEue1xp9FiG21r0HCXmOGtM3xtbEzoWYkqpPqRk+tULeCwls5lsXGPTOtxgDuNGAX66VS41x8mQHzOfwwVtg6TmHxPExGiz1IERGOiCSV6d5qXBrWoNxa+HxF1hs1x49pgH5xPzqnl604FKgydbps1oDQ3spEsfCT5VOgPQH19JqaxgmlgRsHH6wUkfzqLD3ADrm17EAfOQa1OBClQwjaNDO3r10rGR5akmJ176RugvdZm9aIUTAAkDux6x6VXotxqyuecwHr5m9tdgPShRq7DcXTChm60QcmqRrzEQWYjsWMfSo6cGtGi5RMhDRci6t4fi91IGbMo+6/mHy6r+qRRnCc0jTNmT3+0X6iHHzzfOs1SrQOfGUMYYZRcaLfW+Ih0lfNOkocyg9yR8MdcwG1YbGX/EuO5M5mJnuOn5RUUUq9LKZLXV4KYREm60mE5r8gW4dQqqZti6rhQApgssHQbz8tqG8U4y125bbUi0cy5tJOZWMgaAeUAAbAChtKqmRxFivNpImOzALYYjjWHvIpuC2wDF/MxzLIhgbY+M9Buukz0rJvDM5ACiWYL+EEyFHsDHyqOrmCwhYww03ntI+laDNM4BBTuiw6J0pdoqZFKieI4ZJnNE+n0/KlWjqSQG1kJH8R0L2B2f6IbXVu1Ptt/XpXNdWnIOkT6x/Gg0/fmy+VXjwtltl2jSZ9tP8AnX1odFHLnGvswN50Jj6ECff6Cg115PWe8nXtvWbC47pbh8lQ/N1xzoo8tdU1KtE1UuGtywqzi8CE1nt6bVTS4RtXd2+WAnpFbtcwMII1Seop6t9WyRj7R7EclcWzrtPQA9/41euY9wGUtqMke4JmI0iIHyofSisMt0dNDG8gvUxxRgTuNAfTse4qNmkk9/l+6uaVetZbtjazYJU4FNT5qLpg0OBcgq4vdGWsGv8ALLvLXDfKug1cGmVfLEWgxhc/g9NUNe4TE9u6empUqRLsNglXap3GhBP0n+NPbtZtJhux0n59DRHD4DywwPf110Ye3rREVO6Q6BJMTxeCjb53c29fcIWRESPWprGKKRl+f8K7xGGbNJj1MwB6A9YFViKqc8TuyJb4fEIfNZwO/IRC9jZ6EiSAR6Hr+VNVCfemq5qHk3ugm4HAwZWtFkppUqVDJ8nLEnWlTUqleGmgSpUqVQpSpUqVSvJwa6IpUqc0TQYH3C5fFi5lVFlJGq4p6alShwsV0rDdoulSpUqqrJUppUqsXG1lmGAG4SmnpqVUWm4U9vEdSSx7bD5mi2HxMqT23gdd9KVKmlFI4OsFwnxVQwvga8jW/wCoCo4y8GaOvSRIYbjpINU3eY0AjTQR9aalQs7iXlP8JgZFG1jRoALfNc0qVKhk8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56F2C-7EEA-4CDB-B096-255D67B99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068">
            <a:off x="399150" y="4808280"/>
            <a:ext cx="1334148" cy="1945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F5FBD-582F-4C1B-B231-7DBFF2381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76" y="4730376"/>
            <a:ext cx="1343281" cy="2014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0A555-DB49-4957-BCF1-5D3E705575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6" y="4730375"/>
            <a:ext cx="1375781" cy="1834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955">
        <p:fade/>
      </p:transition>
    </mc:Choice>
    <mc:Fallback xmlns="">
      <p:transition spd="med" advTm="639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7" y="0"/>
            <a:ext cx="10861615" cy="12192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libraries: www.lancashire.gov.uk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3556" r="14379"/>
          <a:stretch/>
        </p:blipFill>
        <p:spPr bwMode="auto">
          <a:xfrm>
            <a:off x="734096" y="1275006"/>
            <a:ext cx="9684912" cy="63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92">
        <p:fade/>
      </p:transition>
    </mc:Choice>
    <mc:Fallback xmlns="">
      <p:transition spd="med" advTm="999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994" r="1868" b="7541"/>
          <a:stretch/>
        </p:blipFill>
        <p:spPr>
          <a:xfrm>
            <a:off x="1" y="-12042"/>
            <a:ext cx="12192000" cy="68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968">
        <p:fade/>
      </p:transition>
    </mc:Choice>
    <mc:Fallback xmlns="">
      <p:transition spd="med" advTm="4396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i.telegraph.co.uk/multimedia/archive/02543/Schoolbook_25430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84" y="1794213"/>
            <a:ext cx="6589108" cy="41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3">
        <p:fade/>
      </p:transition>
    </mc:Choice>
    <mc:Fallback xmlns="">
      <p:transition spd="med" advTm="383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296097"/>
            <a:ext cx="10058402" cy="1219200"/>
          </a:xfrm>
        </p:spPr>
        <p:txBody>
          <a:bodyPr>
            <a:no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we so worried about spelling?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392" y="1963152"/>
            <a:ext cx="10058400" cy="4229100"/>
          </a:xfrm>
        </p:spPr>
        <p:txBody>
          <a:bodyPr>
            <a:normAutofit/>
          </a:bodyPr>
          <a:lstStyle/>
          <a:p>
            <a:r>
              <a:rPr lang="en-GB" sz="2800" dirty="0"/>
              <a:t>“Children are marked on spelling in school from early on.”</a:t>
            </a:r>
          </a:p>
          <a:p>
            <a:r>
              <a:rPr lang="en-GB" sz="2800" dirty="0"/>
              <a:t>“Parents of children with poor spelling worry about their child’s ability to produce the kind of written work needed to succeed in school.”</a:t>
            </a:r>
          </a:p>
          <a:p>
            <a:r>
              <a:rPr lang="en-GB" sz="2800" dirty="0"/>
              <a:t>“Adults who can’t spell may feel ashamed, and fear they appear uneducated or unintelligent to others.” </a:t>
            </a:r>
          </a:p>
          <a:p>
            <a:pPr marL="393192" lvl="1" indent="0" algn="r">
              <a:buNone/>
            </a:pPr>
            <a:r>
              <a:rPr lang="en-GB" sz="2400" dirty="0"/>
              <a:t>Linda </a:t>
            </a:r>
            <a:r>
              <a:rPr lang="en-GB" sz="2400" dirty="0" err="1"/>
              <a:t>Balsiger</a:t>
            </a:r>
            <a:r>
              <a:rPr lang="en-GB" sz="2400" dirty="0"/>
              <a:t>, </a:t>
            </a:r>
            <a:r>
              <a:rPr lang="en-GB" sz="2400" i="1" dirty="0"/>
              <a:t>The Secrets of Spelling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9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970">
        <p:fade/>
      </p:transition>
    </mc:Choice>
    <mc:Fallback xmlns="">
      <p:transition spd="med" advTm="59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0"/>
            <a:ext cx="10058402" cy="1219200"/>
          </a:xfrm>
        </p:spPr>
        <p:txBody>
          <a:bodyPr>
            <a:norm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 at CRGS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364673"/>
            <a:ext cx="9325695" cy="5105400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/>
              <a:t>Key vocabulary / Word Walls</a:t>
            </a:r>
          </a:p>
          <a:p>
            <a:r>
              <a:rPr lang="en-GB" sz="4000" dirty="0"/>
              <a:t>Word of the Week – student bulletin</a:t>
            </a:r>
          </a:p>
          <a:p>
            <a:r>
              <a:rPr lang="en-GB" sz="4000" dirty="0"/>
              <a:t>Dictionaries and thesauruses in every classroom </a:t>
            </a:r>
          </a:p>
          <a:p>
            <a:r>
              <a:rPr lang="en-GB" sz="4000" dirty="0"/>
              <a:t>Proof-reading skills</a:t>
            </a:r>
          </a:p>
          <a:p>
            <a:r>
              <a:rPr lang="en-GB" sz="4000" dirty="0"/>
              <a:t>Students are encouraged to correct their work independently across the curriculum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073" y="0"/>
            <a:ext cx="1868927" cy="256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19" y="2887074"/>
            <a:ext cx="1642854" cy="1916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8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025">
        <p:fade/>
      </p:transition>
    </mc:Choice>
    <mc:Fallback xmlns="">
      <p:transition spd="med" advTm="690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52F2-D667-EBDF-8749-A8073F33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10058402" cy="1219200"/>
          </a:xfrm>
        </p:spPr>
        <p:txBody>
          <a:bodyPr>
            <a:normAutofit/>
          </a:bodyPr>
          <a:lstStyle/>
          <a:p>
            <a:r>
              <a:rPr lang="en-GB" sz="4400" b="1" dirty="0"/>
              <a:t>Academic Vocabulary Books </a:t>
            </a:r>
          </a:p>
        </p:txBody>
      </p:sp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74FBBD6-B538-17E2-8BFE-ACB069A2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275" y="767736"/>
            <a:ext cx="3579643" cy="47629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92B01D-D83B-80E2-3EC0-9505E9EE35C9}"/>
              </a:ext>
            </a:extLst>
          </p:cNvPr>
          <p:cNvSpPr txBox="1"/>
          <p:nvPr/>
        </p:nvSpPr>
        <p:spPr>
          <a:xfrm>
            <a:off x="6460836" y="1359382"/>
            <a:ext cx="53663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KS3 ‘Word Spies’ in English lessons. </a:t>
            </a:r>
          </a:p>
          <a:p>
            <a:endParaRPr lang="en-GB" sz="3200" dirty="0"/>
          </a:p>
          <a:p>
            <a:r>
              <a:rPr lang="en-GB" sz="3200" dirty="0"/>
              <a:t>Academic Vocabulary books to record Tier 2 and 3 vocabulary across the curriculum.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43A0A-C01D-AE82-FD87-DE140F73E8F3}"/>
              </a:ext>
            </a:extLst>
          </p:cNvPr>
          <p:cNvSpPr txBox="1"/>
          <p:nvPr/>
        </p:nvSpPr>
        <p:spPr>
          <a:xfrm>
            <a:off x="677283" y="5223455"/>
            <a:ext cx="11214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+mj-lt"/>
              </a:rPr>
              <a:t>Tier 2 vocabulary is more academic and nuanced in nature</a:t>
            </a:r>
            <a:r>
              <a:rPr lang="en-US" b="0" i="0" dirty="0">
                <a:solidFill>
                  <a:srgbClr val="3E4462"/>
                </a:solidFill>
                <a:effectLst/>
                <a:latin typeface="+mj-lt"/>
              </a:rPr>
              <a:t> and includes high frequency words such as ‘</a:t>
            </a:r>
            <a:r>
              <a:rPr lang="en-US" b="0" i="0" dirty="0" err="1">
                <a:solidFill>
                  <a:srgbClr val="3E4462"/>
                </a:solidFill>
                <a:effectLst/>
                <a:latin typeface="+mj-lt"/>
              </a:rPr>
              <a:t>analyse</a:t>
            </a:r>
            <a:r>
              <a:rPr lang="en-US" b="0" i="0" dirty="0">
                <a:solidFill>
                  <a:srgbClr val="3E4462"/>
                </a:solidFill>
                <a:effectLst/>
                <a:latin typeface="+mj-lt"/>
              </a:rPr>
              <a:t>’ ‘’quantify’ and ‘examine’, whereas </a:t>
            </a:r>
            <a:r>
              <a:rPr lang="en-US" b="0" i="0" u="sng" dirty="0">
                <a:effectLst/>
                <a:latin typeface="+mj-lt"/>
              </a:rPr>
              <a:t>Tier 3 vocabulary consists of low frequency, subject-specific terminology</a:t>
            </a:r>
            <a:r>
              <a:rPr lang="en-US" b="0" i="0" dirty="0">
                <a:solidFill>
                  <a:srgbClr val="3E4462"/>
                </a:solidFill>
                <a:effectLst/>
                <a:latin typeface="+mj-lt"/>
              </a:rPr>
              <a:t> such as ‘algorithm’, ‘cardiovascular’ and ‘Renaissance’.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2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can do at home…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661452"/>
          </a:xfrm>
        </p:spPr>
        <p:txBody>
          <a:bodyPr>
            <a:normAutofit fontScale="85000" lnSpcReduction="10000"/>
          </a:bodyPr>
          <a:lstStyle/>
          <a:p>
            <a:r>
              <a:rPr lang="en-GB" sz="4000" dirty="0"/>
              <a:t>Check the spellings with which your child is struggling.</a:t>
            </a:r>
          </a:p>
          <a:p>
            <a:r>
              <a:rPr lang="en-GB" sz="4000" dirty="0"/>
              <a:t>Focus on NO MORE than 5 spellings per week.</a:t>
            </a:r>
          </a:p>
          <a:p>
            <a:r>
              <a:rPr lang="en-GB" sz="4000" dirty="0"/>
              <a:t>Little and often – five to ten minutes per day only.</a:t>
            </a:r>
          </a:p>
          <a:p>
            <a:r>
              <a:rPr lang="en-GB" sz="4000" dirty="0"/>
              <a:t>Encourage your child to use their purple pens to edit and improve their work.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8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66">
        <p:fade/>
      </p:transition>
    </mc:Choice>
    <mc:Fallback xmlns="">
      <p:transition spd="med" advTm="80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883" y="-20365"/>
            <a:ext cx="3840480" cy="1617345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1596981"/>
            <a:ext cx="3840480" cy="4127058"/>
          </a:xfrm>
        </p:spPr>
        <p:txBody>
          <a:bodyPr>
            <a:normAutofit/>
          </a:bodyPr>
          <a:lstStyle/>
          <a:p>
            <a:r>
              <a:rPr lang="en-US" sz="2400" b="1" dirty="0"/>
              <a:t>Passing on the Passion</a:t>
            </a:r>
          </a:p>
          <a:p>
            <a:r>
              <a:rPr lang="en-GB" sz="2400" dirty="0"/>
              <a:t>Evidence suggests that there is a positive relationship between reading frequency, reading enjoyment and attainment. </a:t>
            </a:r>
          </a:p>
          <a:p>
            <a:r>
              <a:rPr lang="en-GB" sz="2400" dirty="0"/>
              <a:t>(Clark 2011; Clark and Douglas 2011).</a:t>
            </a:r>
            <a:endParaRPr lang="en-US" sz="2400" dirty="0"/>
          </a:p>
        </p:txBody>
      </p:sp>
      <p:pic>
        <p:nvPicPr>
          <p:cNvPr id="3076" name="Picture 4" descr="http://yourkidsed.com.au/info/files/shared/iStock_000002688265XSmall_teen_reading_bo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r="66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366">
        <p:fade/>
      </p:transition>
    </mc:Choice>
    <mc:Fallback xmlns="">
      <p:transition spd="med" advTm="2836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AE4E0-7248-4DA2-9EDF-9A5279F74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6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681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31">
        <p:fade/>
      </p:transition>
    </mc:Choice>
    <mc:Fallback xmlns="">
      <p:transition spd="med" advTm="1583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747B3D-C78F-4A00-8745-9C3C2F44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>
            <a:normAutofit/>
          </a:bodyPr>
          <a:lstStyle/>
          <a:p>
            <a:r>
              <a:rPr lang="en-US" b="1" dirty="0"/>
              <a:t>Weak readers struggle more in </a:t>
            </a:r>
            <a:r>
              <a:rPr lang="en-US" b="1" dirty="0" err="1"/>
              <a:t>maths</a:t>
            </a:r>
            <a:r>
              <a:rPr lang="en-US" b="1" dirty="0"/>
              <a:t> than in English literature</a:t>
            </a: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7CEF7-7242-46CC-8165-391EAC0A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65" y="1219200"/>
            <a:ext cx="10058400" cy="4229100"/>
          </a:xfrm>
        </p:spPr>
        <p:txBody>
          <a:bodyPr/>
          <a:lstStyle/>
          <a:p>
            <a:r>
              <a:rPr lang="en-US" dirty="0"/>
              <a:t>GCSE students with weak literacy levels struggle more with </a:t>
            </a:r>
            <a:r>
              <a:rPr lang="en-US" dirty="0" err="1"/>
              <a:t>maths</a:t>
            </a:r>
            <a:r>
              <a:rPr lang="en-US" dirty="0"/>
              <a:t> exams than they do with English literature, research has found.</a:t>
            </a:r>
          </a:p>
          <a:p>
            <a:r>
              <a:rPr lang="en-US" dirty="0"/>
              <a:t>A study of 370,000 secondary school students who sat GCSEs in 2018-19 found a significant correlation between students' reading ability and their eventual performance across all GCSEs.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open book">
            <a:extLst>
              <a:ext uri="{FF2B5EF4-FFF2-40B4-BE49-F238E27FC236}">
                <a16:creationId xmlns:a16="http://schemas.microsoft.com/office/drawing/2014/main" id="{CCDFEA61-02AA-4AF7-B53A-EDA94B04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60" y="3992776"/>
            <a:ext cx="4293705" cy="24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E0C04B18-C2E1-4B69-A7D8-73008419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35" y="4633912"/>
            <a:ext cx="45624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625">
        <p:fade/>
      </p:transition>
    </mc:Choice>
    <mc:Fallback xmlns="">
      <p:transition spd="med" advTm="3062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>
            <a:norm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do at CRGS?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443506"/>
            <a:ext cx="10058400" cy="5150477"/>
          </a:xfrm>
        </p:spPr>
        <p:txBody>
          <a:bodyPr>
            <a:normAutofit/>
          </a:bodyPr>
          <a:lstStyle/>
          <a:p>
            <a:r>
              <a:rPr lang="en-GB" sz="2800" dirty="0"/>
              <a:t>5 minutes reading every English lesson</a:t>
            </a:r>
          </a:p>
          <a:p>
            <a:pPr marL="0" indent="0">
              <a:buNone/>
            </a:pPr>
            <a:r>
              <a:rPr lang="en-GB" sz="2800" dirty="0"/>
              <a:t>- Reading Journey presentations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Register &amp; Read every Monday in form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Year 7 Reading /Spelling Age tests</a:t>
            </a:r>
          </a:p>
          <a:p>
            <a:pPr marL="0" indent="0">
              <a:buNone/>
            </a:pPr>
            <a:r>
              <a:rPr lang="en-GB" sz="2800" dirty="0"/>
              <a:t> - Year 10 Literacy Leaders support reading fluency, comprehension and writing skills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 descr="Circle&#10;&#10;Description automatically generated">
            <a:extLst>
              <a:ext uri="{FF2B5EF4-FFF2-40B4-BE49-F238E27FC236}">
                <a16:creationId xmlns:a16="http://schemas.microsoft.com/office/drawing/2014/main" id="{692FF981-5DBD-3631-78F4-63976309A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42" y="2300001"/>
            <a:ext cx="2764277" cy="27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640">
        <p:fade/>
      </p:transition>
    </mc:Choice>
    <mc:Fallback xmlns="">
      <p:transition spd="med" advTm="69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352D-B5C1-EAED-6A8A-9E8D4D5D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71" y="304800"/>
            <a:ext cx="7198697" cy="1219200"/>
          </a:xfrm>
        </p:spPr>
        <p:txBody>
          <a:bodyPr/>
          <a:lstStyle/>
          <a:p>
            <a:r>
              <a:rPr lang="en-GB" b="1" dirty="0"/>
              <a:t>Literacy Leaders in-action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2D2BB0-236F-AD31-45B9-334A9C99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1" y="1708420"/>
            <a:ext cx="31718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5CE613D9-453F-6487-0720-9B7FC1731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86" y="1708420"/>
            <a:ext cx="31718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75F6B8-643C-79B8-867F-806DE75EF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r="16773" b="7376"/>
          <a:stretch/>
        </p:blipFill>
        <p:spPr>
          <a:xfrm>
            <a:off x="7866029" y="1708420"/>
            <a:ext cx="4229100" cy="422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6B1E8-23B3-1629-C10B-12870E1303A4}"/>
              </a:ext>
            </a:extLst>
          </p:cNvPr>
          <p:cNvSpPr txBox="1"/>
          <p:nvPr/>
        </p:nvSpPr>
        <p:spPr>
          <a:xfrm>
            <a:off x="7866029" y="603115"/>
            <a:ext cx="4089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Read for Good Readathon</a:t>
            </a:r>
          </a:p>
        </p:txBody>
      </p:sp>
    </p:spTree>
    <p:extLst>
      <p:ext uri="{BB962C8B-B14F-4D97-AF65-F5344CB8AC3E}">
        <p14:creationId xmlns:p14="http://schemas.microsoft.com/office/powerpoint/2010/main" val="27038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>
            <a:norm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do at CRGS?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687766"/>
            <a:ext cx="10058400" cy="5244420"/>
          </a:xfrm>
        </p:spPr>
        <p:txBody>
          <a:bodyPr/>
          <a:lstStyle/>
          <a:p>
            <a:r>
              <a:rPr lang="en-GB" sz="2800" dirty="0"/>
              <a:t>Reading Ambassadors – Book Club every Wednesday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Read for Good Readathon</a:t>
            </a:r>
          </a:p>
          <a:p>
            <a:endParaRPr lang="en-GB" sz="2800" dirty="0"/>
          </a:p>
          <a:p>
            <a:r>
              <a:rPr lang="en-GB" sz="2800" dirty="0"/>
              <a:t>DEAR time each term </a:t>
            </a:r>
          </a:p>
          <a:p>
            <a:endParaRPr lang="en-GB" sz="2800" dirty="0"/>
          </a:p>
          <a:p>
            <a:r>
              <a:rPr lang="en-GB" sz="2800" dirty="0"/>
              <a:t>Caught Read-handed merits &amp; prizes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86C57-C0EC-4C20-A106-F451803E8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84" t="3842" r="9689" b="48405"/>
          <a:stretch/>
        </p:blipFill>
        <p:spPr>
          <a:xfrm>
            <a:off x="8648050" y="2834308"/>
            <a:ext cx="3037057" cy="2951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3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155">
        <p:fade/>
      </p:transition>
    </mc:Choice>
    <mc:Fallback xmlns="">
      <p:transition spd="med" advTm="105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 Meredith\AppData\Local\Microsoft\Windows\Temporary Internet Files\Content.IE5\1TT1HAHF\MC9003825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82" y="2492664"/>
            <a:ext cx="2159001" cy="2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reading at home so important?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8420531" cy="5105400"/>
          </a:xfrm>
        </p:spPr>
        <p:txBody>
          <a:bodyPr>
            <a:normAutofit/>
          </a:bodyPr>
          <a:lstStyle/>
          <a:p>
            <a:r>
              <a:rPr lang="en-GB" sz="2800" dirty="0"/>
              <a:t>Parents who regularly read to their child have children who grow up to be readers.</a:t>
            </a:r>
            <a:endParaRPr sz="2800" dirty="0"/>
          </a:p>
          <a:p>
            <a:r>
              <a:rPr lang="en-GB" sz="2800" dirty="0"/>
              <a:t>Children have much more opportunity to read at home than they do at school.</a:t>
            </a:r>
          </a:p>
          <a:p>
            <a:r>
              <a:rPr lang="en-GB" sz="2800" b="1" dirty="0"/>
              <a:t>“Three in ten children in the UK do not own a single book of their own, with alarming implications for their future prospects… boys are less likely to own books than girls.”   (</a:t>
            </a:r>
            <a:r>
              <a:rPr lang="en-GB" sz="2800" dirty="0"/>
              <a:t>The National Literacy Trust)</a:t>
            </a:r>
            <a:endParaRPr sz="2800" dirty="0"/>
          </a:p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888">
        <p:fade/>
      </p:transition>
    </mc:Choice>
    <mc:Fallback xmlns="">
      <p:transition spd="med" advTm="46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9703" y="468923"/>
            <a:ext cx="10058402" cy="1219200"/>
          </a:xfrm>
        </p:spPr>
        <p:txBody>
          <a:bodyPr>
            <a:no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reading at home so important?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A new report from the Oxford University Press has highlighted the importance of parents reading with their children.</a:t>
            </a:r>
          </a:p>
          <a:p>
            <a:pPr fontAlgn="base"/>
            <a:r>
              <a:rPr lang="en-GB" dirty="0"/>
              <a:t>As little as ten minutes a day can make a significant difference to achievement levels, it claims. </a:t>
            </a:r>
          </a:p>
          <a:p>
            <a:pPr fontAlgn="base"/>
            <a:r>
              <a:rPr lang="en-GB" dirty="0"/>
              <a:t>The report shows that children who read outside of class are 13 times more likely to read above the expected level for their age.</a:t>
            </a:r>
          </a:p>
        </p:txBody>
      </p:sp>
      <p:pic>
        <p:nvPicPr>
          <p:cNvPr id="4" name="Picture 2" descr="C:\Users\C Meredith\AppData\Local\Microsoft\Windows\Temporary Internet Files\Content.IE5\1TT1HAHF\MC9003825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6" y="4744296"/>
            <a:ext cx="1910862" cy="19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6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435">
        <p:fade/>
      </p:transition>
    </mc:Choice>
    <mc:Fallback xmlns="">
      <p:transition spd="med" advTm="110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9618" y="276664"/>
            <a:ext cx="10058402" cy="1219200"/>
          </a:xfrm>
        </p:spPr>
        <p:txBody>
          <a:bodyPr>
            <a:norm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Parental Worries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976" y="1752600"/>
            <a:ext cx="7534140" cy="4229100"/>
          </a:xfrm>
        </p:spPr>
        <p:txBody>
          <a:bodyPr/>
          <a:lstStyle/>
          <a:p>
            <a:r>
              <a:rPr lang="en-GB" sz="2800" dirty="0"/>
              <a:t>“My child used to read a lot, but now s/he has stopped.”</a:t>
            </a:r>
          </a:p>
          <a:p>
            <a:r>
              <a:rPr lang="en-GB" sz="2800" dirty="0"/>
              <a:t>“We’re really keen readers, but our child isn’t.”</a:t>
            </a:r>
          </a:p>
          <a:p>
            <a:r>
              <a:rPr lang="en-GB" sz="2800" dirty="0"/>
              <a:t>“We don’t know what our child should be reading.”</a:t>
            </a:r>
            <a:endParaRPr sz="2800" dirty="0"/>
          </a:p>
          <a:p>
            <a:endParaRPr dirty="0"/>
          </a:p>
        </p:txBody>
      </p:sp>
      <p:pic>
        <p:nvPicPr>
          <p:cNvPr id="4098" name="Picture 2" descr="http://empoweredteensandparents.com/wp-content/uploads/2009/03/stressed-out-tee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16" y="1752600"/>
            <a:ext cx="3902464" cy="39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9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98">
        <p:fade/>
      </p:transition>
    </mc:Choice>
    <mc:Fallback xmlns="">
      <p:transition spd="med" advTm="15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0.4|11.6|2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5|13.4|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4|12.2|2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5|8.4|5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4|1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44.1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4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2.9|3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6|2.6|6.7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2|10.8"/>
</p:tagLst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794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Segoe Print</vt:lpstr>
      <vt:lpstr>TS103431377</vt:lpstr>
      <vt:lpstr>Family Literacy</vt:lpstr>
      <vt:lpstr>Reading</vt:lpstr>
      <vt:lpstr>Weak readers struggle more in maths than in English literature</vt:lpstr>
      <vt:lpstr>What do we do at CRGS?</vt:lpstr>
      <vt:lpstr>Literacy Leaders in-action </vt:lpstr>
      <vt:lpstr>What do we do at CRGS?</vt:lpstr>
      <vt:lpstr>Why is reading at home so important?</vt:lpstr>
      <vt:lpstr>Why is reading at home so important?</vt:lpstr>
      <vt:lpstr>Common Parental Worries</vt:lpstr>
      <vt:lpstr>“My child used to read a lot, but now s/he has stopped.”</vt:lpstr>
      <vt:lpstr>“We’re really keen readers, but our child isn’t.”</vt:lpstr>
      <vt:lpstr>“We don’t know what our child should be reading.”</vt:lpstr>
      <vt:lpstr>Local libraries: www.lancashire.gov.uk</vt:lpstr>
      <vt:lpstr>PowerPoint Presentation</vt:lpstr>
      <vt:lpstr>SPELLING</vt:lpstr>
      <vt:lpstr>Why are we so worried about spelling?</vt:lpstr>
      <vt:lpstr>What we do at CRGS</vt:lpstr>
      <vt:lpstr>Academic Vocabulary Books </vt:lpstr>
      <vt:lpstr>What you can do at home…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2013-09-23T18:22:57Z</dcterms:created>
  <dcterms:modified xsi:type="dcterms:W3CDTF">2022-10-04T18:38:49Z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